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59" r:id="rId6"/>
    <p:sldId id="260" r:id="rId7"/>
    <p:sldId id="275" r:id="rId8"/>
    <p:sldId id="261" r:id="rId9"/>
    <p:sldId id="268" r:id="rId10"/>
    <p:sldId id="262" r:id="rId11"/>
    <p:sldId id="263" r:id="rId12"/>
    <p:sldId id="278" r:id="rId13"/>
    <p:sldId id="276" r:id="rId14"/>
    <p:sldId id="277" r:id="rId15"/>
    <p:sldId id="264" r:id="rId16"/>
    <p:sldId id="266" r:id="rId17"/>
    <p:sldId id="279" r:id="rId18"/>
    <p:sldId id="280" r:id="rId19"/>
    <p:sldId id="281" r:id="rId20"/>
    <p:sldId id="282" r:id="rId21"/>
    <p:sldId id="269" r:id="rId22"/>
    <p:sldId id="273" r:id="rId23"/>
    <p:sldId id="271" r:id="rId24"/>
    <p:sldId id="272" r:id="rId25"/>
    <p:sldId id="270" r:id="rId26"/>
    <p:sldId id="284"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smtClean="0"/>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smtClean="0"/>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smtClean="0"/>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smtClean="0"/>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11/30/2016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hop.dentalunion.nl/anesthesi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xSaro82NWI" TargetMode="External"/><Relationship Id="rId4" Type="http://schemas.openxmlformats.org/officeDocument/2006/relationships/hyperlink" Target="Film%20narco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Mondziekten en kaakchirurgie</a:t>
            </a:r>
            <a:endParaRPr lang="nl-NL" dirty="0"/>
          </a:p>
        </p:txBody>
      </p:sp>
      <p:sp>
        <p:nvSpPr>
          <p:cNvPr id="3" name="Ondertitel 2"/>
          <p:cNvSpPr>
            <a:spLocks noGrp="1"/>
          </p:cNvSpPr>
          <p:nvPr>
            <p:ph type="subTitle" idx="1"/>
          </p:nvPr>
        </p:nvSpPr>
        <p:spPr/>
        <p:txBody>
          <a:bodyPr/>
          <a:lstStyle/>
          <a:p>
            <a:r>
              <a:rPr lang="nl-NL" dirty="0" smtClean="0"/>
              <a:t>H 3 anesthesie in de tandheelkunde</a:t>
            </a:r>
          </a:p>
          <a:p>
            <a:r>
              <a:rPr lang="nl-NL" dirty="0" smtClean="0"/>
              <a:t>(verdoving)</a:t>
            </a:r>
            <a:endParaRPr lang="nl-NL" dirty="0"/>
          </a:p>
        </p:txBody>
      </p:sp>
    </p:spTree>
    <p:extLst>
      <p:ext uri="{BB962C8B-B14F-4D97-AF65-F5344CB8AC3E}">
        <p14:creationId xmlns:p14="http://schemas.microsoft.com/office/powerpoint/2010/main" val="3059152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anesthesie</a:t>
            </a:r>
            <a:endParaRPr lang="nl-NL" dirty="0"/>
          </a:p>
        </p:txBody>
      </p:sp>
      <p:sp>
        <p:nvSpPr>
          <p:cNvPr id="3" name="Tijdelijke aanduiding voor inhoud 2"/>
          <p:cNvSpPr>
            <a:spLocks noGrp="1"/>
          </p:cNvSpPr>
          <p:nvPr>
            <p:ph sz="quarter" idx="13"/>
          </p:nvPr>
        </p:nvSpPr>
        <p:spPr>
          <a:xfrm>
            <a:off x="913774" y="1593670"/>
            <a:ext cx="10363826" cy="4197530"/>
          </a:xfrm>
        </p:spPr>
        <p:txBody>
          <a:bodyPr/>
          <a:lstStyle/>
          <a:p>
            <a:r>
              <a:rPr lang="nl-NL" b="1" dirty="0" err="1" smtClean="0"/>
              <a:t>Geleidings</a:t>
            </a:r>
            <a:r>
              <a:rPr lang="nl-NL" b="1" dirty="0" smtClean="0"/>
              <a:t> anesthesie: </a:t>
            </a:r>
            <a:r>
              <a:rPr lang="nl-NL" b="1" dirty="0" smtClean="0">
                <a:solidFill>
                  <a:srgbClr val="FF0000"/>
                </a:solidFill>
              </a:rPr>
              <a:t>MANDIBULAIRE ANESTHESIE</a:t>
            </a:r>
          </a:p>
          <a:p>
            <a:r>
              <a:rPr lang="nl-NL" b="1" dirty="0" smtClean="0"/>
              <a:t>V3: NERVUS MANDIBULARIS</a:t>
            </a:r>
          </a:p>
          <a:p>
            <a:pPr marL="0" indent="0">
              <a:buNone/>
            </a:pPr>
            <a:r>
              <a:rPr lang="nl-NL" dirty="0" smtClean="0"/>
              <a:t>Kleine ingrepen</a:t>
            </a:r>
          </a:p>
          <a:p>
            <a:pPr marL="0" indent="0">
              <a:buNone/>
            </a:pPr>
            <a:r>
              <a:rPr lang="nl-NL" dirty="0" smtClean="0"/>
              <a:t>Uitschakelen van de pijngeleiding</a:t>
            </a:r>
          </a:p>
          <a:p>
            <a:pPr marL="0" indent="0">
              <a:buNone/>
            </a:pPr>
            <a:r>
              <a:rPr lang="nl-NL" dirty="0" smtClean="0"/>
              <a:t>Hele zenuwbundel</a:t>
            </a:r>
          </a:p>
          <a:p>
            <a:pPr marL="0" indent="0">
              <a:buNone/>
            </a:pPr>
            <a:r>
              <a:rPr lang="nl-NL" dirty="0" smtClean="0"/>
              <a:t>ONDERKAAK</a:t>
            </a:r>
          </a:p>
          <a:p>
            <a:pPr marL="0" indent="0">
              <a:buNone/>
            </a:pPr>
            <a:endParaRPr lang="nl-NL" dirty="0" smtClean="0"/>
          </a:p>
        </p:txBody>
      </p:sp>
      <p:pic>
        <p:nvPicPr>
          <p:cNvPr id="5" name="Afbeelding 4" descr="Wat het kiezen moeilijk maakt is dat ik niet zeker weet of ik al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725" y="1139190"/>
            <a:ext cx="3190875" cy="4762500"/>
          </a:xfrm>
          <a:prstGeom prst="rect">
            <a:avLst/>
          </a:prstGeom>
        </p:spPr>
      </p:pic>
      <p:pic>
        <p:nvPicPr>
          <p:cNvPr id="4" name="Afbeelding 3" descr="Mandibula (gewervelden)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760" y="3873137"/>
            <a:ext cx="3378970" cy="2769231"/>
          </a:xfrm>
          <a:prstGeom prst="rect">
            <a:avLst/>
          </a:prstGeom>
        </p:spPr>
      </p:pic>
    </p:spTree>
    <p:extLst>
      <p:ext uri="{BB962C8B-B14F-4D97-AF65-F5344CB8AC3E}">
        <p14:creationId xmlns:p14="http://schemas.microsoft.com/office/powerpoint/2010/main" val="40899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anesthesie</a:t>
            </a:r>
            <a:endParaRPr lang="nl-NL" dirty="0"/>
          </a:p>
        </p:txBody>
      </p:sp>
      <p:sp>
        <p:nvSpPr>
          <p:cNvPr id="3" name="Tijdelijke aanduiding voor inhoud 2"/>
          <p:cNvSpPr>
            <a:spLocks noGrp="1"/>
          </p:cNvSpPr>
          <p:nvPr>
            <p:ph sz="quarter" idx="13"/>
          </p:nvPr>
        </p:nvSpPr>
        <p:spPr>
          <a:xfrm>
            <a:off x="913774" y="1776550"/>
            <a:ext cx="10363826" cy="4014650"/>
          </a:xfrm>
        </p:spPr>
        <p:txBody>
          <a:bodyPr/>
          <a:lstStyle/>
          <a:p>
            <a:r>
              <a:rPr lang="nl-NL" b="1" dirty="0" smtClean="0"/>
              <a:t>Infiltratie anesthesie</a:t>
            </a:r>
          </a:p>
          <a:p>
            <a:pPr marL="0" indent="0">
              <a:buNone/>
            </a:pPr>
            <a:r>
              <a:rPr lang="nl-NL" dirty="0" smtClean="0"/>
              <a:t>Het einde van de zenuwtak wordt uitgeschakeld</a:t>
            </a:r>
          </a:p>
          <a:p>
            <a:pPr marL="0" indent="0">
              <a:buNone/>
            </a:pPr>
            <a:r>
              <a:rPr lang="nl-NL" dirty="0" smtClean="0"/>
              <a:t>Vaak bij de </a:t>
            </a:r>
            <a:r>
              <a:rPr lang="nl-NL" b="1" dirty="0" smtClean="0"/>
              <a:t>BOVENKAAK</a:t>
            </a:r>
          </a:p>
          <a:p>
            <a:pPr marL="0" indent="0">
              <a:buNone/>
            </a:pPr>
            <a:r>
              <a:rPr lang="nl-NL" dirty="0" smtClean="0"/>
              <a:t>Weke </a:t>
            </a:r>
            <a:r>
              <a:rPr lang="nl-NL" dirty="0"/>
              <a:t>delen: buccaal of </a:t>
            </a:r>
            <a:r>
              <a:rPr lang="nl-NL" dirty="0" err="1"/>
              <a:t>palatinaal</a:t>
            </a:r>
            <a:endParaRPr lang="nl-NL" dirty="0"/>
          </a:p>
          <a:p>
            <a:pPr marL="0" indent="0">
              <a:buNone/>
            </a:pPr>
            <a:r>
              <a:rPr lang="nl-NL" dirty="0"/>
              <a:t>Bot </a:t>
            </a:r>
            <a:r>
              <a:rPr lang="nl-NL" dirty="0" smtClean="0"/>
              <a:t>dunner</a:t>
            </a:r>
          </a:p>
          <a:p>
            <a:pPr marL="0" indent="0">
              <a:buNone/>
            </a:pPr>
            <a:r>
              <a:rPr lang="nl-NL" dirty="0" smtClean="0"/>
              <a:t>Kinderen </a:t>
            </a:r>
            <a:r>
              <a:rPr lang="nl-NL" b="1" dirty="0" smtClean="0"/>
              <a:t>os</a:t>
            </a:r>
            <a:r>
              <a:rPr lang="nl-NL" dirty="0" smtClean="0"/>
              <a:t> poreus dus kan infiltratie BK en OK</a:t>
            </a:r>
          </a:p>
          <a:p>
            <a:pPr marL="0" indent="0">
              <a:buNone/>
            </a:pPr>
            <a:endParaRPr lang="nl-NL" dirty="0"/>
          </a:p>
          <a:p>
            <a:pPr marL="0" indent="0">
              <a:buNone/>
            </a:pPr>
            <a:endParaRPr lang="nl-NL" b="1" dirty="0" smtClean="0"/>
          </a:p>
          <a:p>
            <a:pPr marL="0" indent="0">
              <a:buNone/>
            </a:pPr>
            <a:endParaRPr lang="nl-NL" dirty="0" smtClean="0"/>
          </a:p>
          <a:p>
            <a:endParaRPr lang="nl-NL" dirty="0" smtClean="0"/>
          </a:p>
          <a:p>
            <a:endParaRPr lang="nl-NL" dirty="0" smtClean="0"/>
          </a:p>
        </p:txBody>
      </p:sp>
      <p:pic>
        <p:nvPicPr>
          <p:cNvPr id="5" name="Afbeelding 4" descr="Wat het kiezen moeilijk maakt is dat ik niet zeker weet of ik al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365" y="224790"/>
            <a:ext cx="3190875" cy="4762500"/>
          </a:xfrm>
          <a:prstGeom prst="rect">
            <a:avLst/>
          </a:prstGeom>
        </p:spPr>
      </p:pic>
      <p:pic>
        <p:nvPicPr>
          <p:cNvPr id="4" name="Afbeelding 3" descr="Visión lateral del maxilar superior y sus relaciones con el hues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63" y="4330171"/>
            <a:ext cx="1985745" cy="2283607"/>
          </a:xfrm>
          <a:prstGeom prst="rect">
            <a:avLst/>
          </a:prstGeom>
        </p:spPr>
      </p:pic>
    </p:spTree>
    <p:extLst>
      <p:ext uri="{BB962C8B-B14F-4D97-AF65-F5344CB8AC3E}">
        <p14:creationId xmlns:p14="http://schemas.microsoft.com/office/powerpoint/2010/main" val="38584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spuiten</a:t>
            </a:r>
            <a:endParaRPr lang="nl-NL" dirty="0"/>
          </a:p>
        </p:txBody>
      </p:sp>
      <p:pic>
        <p:nvPicPr>
          <p:cNvPr id="5" name="Tijdelijke aanduiding voor inhoud 4"/>
          <p:cNvPicPr>
            <a:picLocks noGrp="1" noChangeAspect="1"/>
          </p:cNvPicPr>
          <p:nvPr>
            <p:ph sz="quarter" idx="13"/>
          </p:nvPr>
        </p:nvPicPr>
        <p:blipFill rotWithShape="1">
          <a:blip r:embed="rId2"/>
          <a:srcRect l="28195" t="47228" r="35344" b="13860"/>
          <a:stretch/>
        </p:blipFill>
        <p:spPr>
          <a:xfrm>
            <a:off x="627017" y="2476719"/>
            <a:ext cx="4558938" cy="2735362"/>
          </a:xfrm>
          <a:prstGeom prst="rect">
            <a:avLst/>
          </a:prstGeom>
        </p:spPr>
      </p:pic>
      <p:pic>
        <p:nvPicPr>
          <p:cNvPr id="6" name="Afbeelding 5"/>
          <p:cNvPicPr>
            <a:picLocks noChangeAspect="1"/>
          </p:cNvPicPr>
          <p:nvPr/>
        </p:nvPicPr>
        <p:blipFill rotWithShape="1">
          <a:blip r:embed="rId3"/>
          <a:srcRect l="10407" t="34610" r="68230" b="37825"/>
          <a:stretch/>
        </p:blipFill>
        <p:spPr>
          <a:xfrm>
            <a:off x="5969725" y="2573383"/>
            <a:ext cx="3187337" cy="2451798"/>
          </a:xfrm>
          <a:prstGeom prst="rect">
            <a:avLst/>
          </a:prstGeom>
        </p:spPr>
      </p:pic>
    </p:spTree>
    <p:extLst>
      <p:ext uri="{BB962C8B-B14F-4D97-AF65-F5344CB8AC3E}">
        <p14:creationId xmlns:p14="http://schemas.microsoft.com/office/powerpoint/2010/main" val="183465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Naalden?</a:t>
            </a:r>
            <a:endParaRPr lang="nl-NL" dirty="0"/>
          </a:p>
        </p:txBody>
      </p:sp>
      <p:sp>
        <p:nvSpPr>
          <p:cNvPr id="3" name="Tijdelijke aanduiding voor inhoud 2"/>
          <p:cNvSpPr>
            <a:spLocks noGrp="1"/>
          </p:cNvSpPr>
          <p:nvPr>
            <p:ph sz="quarter" idx="13"/>
          </p:nvPr>
        </p:nvSpPr>
        <p:spPr>
          <a:xfrm>
            <a:off x="913774" y="1894114"/>
            <a:ext cx="10363826" cy="3897085"/>
          </a:xfrm>
        </p:spPr>
        <p:txBody>
          <a:bodyPr>
            <a:normAutofit/>
          </a:bodyPr>
          <a:lstStyle/>
          <a:p>
            <a:pPr>
              <a:lnSpc>
                <a:spcPct val="80000"/>
              </a:lnSpc>
            </a:pPr>
            <a:endParaRPr lang="nl-NL" altLang="nl-NL" dirty="0"/>
          </a:p>
          <a:p>
            <a:pPr>
              <a:lnSpc>
                <a:spcPct val="80000"/>
              </a:lnSpc>
            </a:pPr>
            <a:r>
              <a:rPr lang="nl-NL" altLang="nl-NL" dirty="0"/>
              <a:t>Zet de juiste kleur naalden erbij op </a:t>
            </a:r>
            <a:r>
              <a:rPr lang="nl-NL" altLang="nl-NL" b="1" dirty="0"/>
              <a:t>protocol</a:t>
            </a:r>
            <a:r>
              <a:rPr lang="nl-NL" altLang="nl-NL" dirty="0"/>
              <a:t> </a:t>
            </a:r>
            <a:r>
              <a:rPr lang="nl-NL" altLang="nl-NL" dirty="0" smtClean="0"/>
              <a:t>UMCG </a:t>
            </a:r>
          </a:p>
          <a:p>
            <a:pPr>
              <a:lnSpc>
                <a:spcPct val="80000"/>
              </a:lnSpc>
            </a:pPr>
            <a:r>
              <a:rPr lang="nl-NL" altLang="nl-NL" dirty="0" smtClean="0"/>
              <a:t>Monteren leer je op UMCG let goed op!</a:t>
            </a:r>
          </a:p>
          <a:p>
            <a:pPr>
              <a:lnSpc>
                <a:spcPct val="80000"/>
              </a:lnSpc>
            </a:pPr>
            <a:r>
              <a:rPr lang="nl-NL" altLang="nl-NL" dirty="0" smtClean="0"/>
              <a:t>elke </a:t>
            </a:r>
            <a:r>
              <a:rPr lang="nl-NL" altLang="nl-NL" dirty="0"/>
              <a:t>fabrikant heeft weer andere kleuren),</a:t>
            </a:r>
          </a:p>
          <a:p>
            <a:pPr>
              <a:lnSpc>
                <a:spcPct val="80000"/>
              </a:lnSpc>
              <a:buFontTx/>
              <a:buNone/>
            </a:pPr>
            <a:r>
              <a:rPr lang="nl-NL" altLang="nl-NL" dirty="0"/>
              <a:t>   </a:t>
            </a:r>
            <a:endParaRPr lang="nl-NL" altLang="nl-NL" dirty="0" smtClean="0"/>
          </a:p>
          <a:p>
            <a:pPr>
              <a:lnSpc>
                <a:spcPct val="80000"/>
              </a:lnSpc>
              <a:buFontTx/>
              <a:buNone/>
            </a:pPr>
            <a:r>
              <a:rPr lang="nl-NL" altLang="nl-NL" dirty="0" smtClean="0"/>
              <a:t>Je </a:t>
            </a:r>
            <a:r>
              <a:rPr lang="nl-NL" altLang="nl-NL" dirty="0"/>
              <a:t>zal zien dat er verschil in lengte </a:t>
            </a:r>
            <a:r>
              <a:rPr lang="nl-NL" altLang="nl-NL" dirty="0" smtClean="0"/>
              <a:t>is! </a:t>
            </a:r>
          </a:p>
          <a:p>
            <a:pPr algn="ctr">
              <a:lnSpc>
                <a:spcPct val="80000"/>
              </a:lnSpc>
              <a:buFontTx/>
              <a:buNone/>
            </a:pPr>
            <a:r>
              <a:rPr lang="nl-NL" altLang="nl-NL" dirty="0" smtClean="0"/>
              <a:t>    </a:t>
            </a:r>
          </a:p>
          <a:p>
            <a:pPr algn="ctr">
              <a:lnSpc>
                <a:spcPct val="80000"/>
              </a:lnSpc>
              <a:buFontTx/>
              <a:buNone/>
            </a:pPr>
            <a:r>
              <a:rPr lang="nl-NL" altLang="nl-NL" sz="2600" dirty="0" smtClean="0"/>
              <a:t>BK: Kort/dun 2-2.5 cm(geel)</a:t>
            </a:r>
          </a:p>
          <a:p>
            <a:pPr algn="ctr">
              <a:lnSpc>
                <a:spcPct val="80000"/>
              </a:lnSpc>
              <a:buFontTx/>
              <a:buNone/>
            </a:pPr>
            <a:r>
              <a:rPr lang="nl-NL" altLang="nl-NL" sz="2600" dirty="0" smtClean="0"/>
              <a:t>   </a:t>
            </a:r>
            <a:r>
              <a:rPr lang="nl-NL" altLang="nl-NL" sz="2600" dirty="0"/>
              <a:t>OK: Langer/dik 3.5-4.2 cm(groen) </a:t>
            </a:r>
          </a:p>
          <a:p>
            <a:pPr>
              <a:lnSpc>
                <a:spcPct val="80000"/>
              </a:lnSpc>
              <a:buFontTx/>
              <a:buNone/>
            </a:pPr>
            <a:r>
              <a:rPr lang="nl-NL" altLang="nl-NL" sz="2600" dirty="0"/>
              <a:t> </a:t>
            </a:r>
          </a:p>
          <a:p>
            <a:endParaRPr lang="nl-NL" dirty="0"/>
          </a:p>
        </p:txBody>
      </p:sp>
      <p:pic>
        <p:nvPicPr>
          <p:cNvPr id="4" name="Afbeelding 3"/>
          <p:cNvPicPr>
            <a:picLocks noChangeAspect="1"/>
          </p:cNvPicPr>
          <p:nvPr/>
        </p:nvPicPr>
        <p:blipFill rotWithShape="1">
          <a:blip r:embed="rId2"/>
          <a:srcRect l="30758" t="42768" r="34404" b="12590"/>
          <a:stretch/>
        </p:blipFill>
        <p:spPr>
          <a:xfrm>
            <a:off x="7884479" y="1034142"/>
            <a:ext cx="3898219" cy="2808514"/>
          </a:xfrm>
          <a:prstGeom prst="rect">
            <a:avLst/>
          </a:prstGeom>
        </p:spPr>
      </p:pic>
    </p:spTree>
    <p:extLst>
      <p:ext uri="{BB962C8B-B14F-4D97-AF65-F5344CB8AC3E}">
        <p14:creationId xmlns:p14="http://schemas.microsoft.com/office/powerpoint/2010/main" val="3106828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ltLang="nl-NL" dirty="0"/>
              <a:t>I</a:t>
            </a:r>
            <a:r>
              <a:rPr lang="nl-NL" altLang="nl-NL" b="1" dirty="0"/>
              <a:t>ntraligamentaire </a:t>
            </a:r>
            <a:r>
              <a:rPr lang="nl-NL" altLang="nl-NL" dirty="0"/>
              <a:t>anesthesie </a:t>
            </a:r>
            <a:r>
              <a:rPr lang="nl-NL" altLang="nl-NL" dirty="0" smtClean="0"/>
              <a:t/>
            </a:r>
            <a:br>
              <a:rPr lang="nl-NL" altLang="nl-NL" dirty="0" smtClean="0"/>
            </a:br>
            <a:r>
              <a:rPr lang="nl-NL" altLang="nl-NL" dirty="0"/>
              <a:t/>
            </a:r>
            <a:br>
              <a:rPr lang="nl-NL" altLang="nl-NL" dirty="0"/>
            </a:br>
            <a:r>
              <a:rPr lang="nl-NL" altLang="nl-NL" dirty="0" smtClean="0"/>
              <a:t>(</a:t>
            </a:r>
            <a:r>
              <a:rPr lang="nl-NL" altLang="nl-NL" dirty="0" err="1"/>
              <a:t>Intraperiodontale</a:t>
            </a:r>
            <a:r>
              <a:rPr lang="nl-NL" altLang="nl-NL" dirty="0" smtClean="0"/>
              <a:t>)= </a:t>
            </a:r>
            <a:r>
              <a:rPr lang="nl-NL" altLang="nl-NL" dirty="0"/>
              <a:t>tussen bot en het wortelcement met </a:t>
            </a:r>
            <a:r>
              <a:rPr lang="nl-NL" altLang="nl-NL" dirty="0" err="1"/>
              <a:t>Peripress</a:t>
            </a:r>
            <a:r>
              <a:rPr lang="nl-NL" altLang="nl-NL" dirty="0"/>
              <a:t> en de </a:t>
            </a:r>
            <a:r>
              <a:rPr lang="nl-NL" altLang="nl-NL" dirty="0" err="1"/>
              <a:t>Citoject</a:t>
            </a:r>
            <a:r>
              <a:rPr lang="nl-NL" altLang="nl-NL" dirty="0"/>
              <a:t/>
            </a:r>
            <a:br>
              <a:rPr lang="nl-NL" altLang="nl-NL" dirty="0"/>
            </a:br>
            <a:endParaRPr lang="nl-NL" dirty="0"/>
          </a:p>
        </p:txBody>
      </p:sp>
      <p:sp>
        <p:nvSpPr>
          <p:cNvPr id="3" name="Tijdelijke aanduiding voor inhoud 2"/>
          <p:cNvSpPr>
            <a:spLocks noGrp="1"/>
          </p:cNvSpPr>
          <p:nvPr>
            <p:ph sz="quarter" idx="13"/>
          </p:nvPr>
        </p:nvSpPr>
        <p:spPr/>
        <p:txBody>
          <a:bodyPr>
            <a:normAutofit fontScale="92500" lnSpcReduction="20000"/>
          </a:bodyPr>
          <a:lstStyle/>
          <a:p>
            <a:pPr>
              <a:lnSpc>
                <a:spcPct val="80000"/>
              </a:lnSpc>
              <a:buFontTx/>
              <a:buNone/>
            </a:pPr>
            <a:r>
              <a:rPr lang="nl-NL" altLang="nl-NL" dirty="0" smtClean="0"/>
              <a:t>Komt </a:t>
            </a:r>
            <a:r>
              <a:rPr lang="nl-NL" altLang="nl-NL" dirty="0"/>
              <a:t>veel druk vrij, </a:t>
            </a:r>
            <a:r>
              <a:rPr lang="nl-NL" altLang="nl-NL" b="1" dirty="0"/>
              <a:t>zeer korte </a:t>
            </a:r>
            <a:r>
              <a:rPr lang="nl-NL" altLang="nl-NL" dirty="0"/>
              <a:t>naald, paarse naald.</a:t>
            </a:r>
          </a:p>
          <a:p>
            <a:pPr>
              <a:lnSpc>
                <a:spcPct val="80000"/>
              </a:lnSpc>
              <a:buFontTx/>
              <a:buNone/>
            </a:pPr>
            <a:endParaRPr lang="nl-NL" altLang="nl-NL" dirty="0"/>
          </a:p>
          <a:p>
            <a:pPr>
              <a:lnSpc>
                <a:spcPct val="80000"/>
              </a:lnSpc>
              <a:buFontTx/>
              <a:buNone/>
            </a:pPr>
            <a:r>
              <a:rPr lang="nl-NL" altLang="nl-NL" dirty="0"/>
              <a:t>1-2 mm diep, 20 sec per apex </a:t>
            </a:r>
          </a:p>
          <a:p>
            <a:pPr marL="0" indent="0">
              <a:lnSpc>
                <a:spcPct val="80000"/>
              </a:lnSpc>
              <a:buNone/>
            </a:pPr>
            <a:endParaRPr lang="nl-NL" altLang="nl-NL" dirty="0" smtClean="0"/>
          </a:p>
          <a:p>
            <a:pPr>
              <a:lnSpc>
                <a:spcPct val="80000"/>
              </a:lnSpc>
            </a:pPr>
            <a:endParaRPr lang="nl-NL" altLang="nl-NL" dirty="0"/>
          </a:p>
          <a:p>
            <a:pPr>
              <a:lnSpc>
                <a:spcPct val="80000"/>
              </a:lnSpc>
            </a:pPr>
            <a:endParaRPr lang="nl-NL" altLang="nl-NL" dirty="0" smtClean="0"/>
          </a:p>
          <a:p>
            <a:pPr>
              <a:lnSpc>
                <a:spcPct val="80000"/>
              </a:lnSpc>
            </a:pPr>
            <a:endParaRPr lang="nl-NL" altLang="nl-NL" dirty="0"/>
          </a:p>
          <a:p>
            <a:pPr>
              <a:lnSpc>
                <a:spcPct val="80000"/>
              </a:lnSpc>
            </a:pPr>
            <a:r>
              <a:rPr lang="nl-NL" altLang="nl-NL" dirty="0" err="1"/>
              <a:t>I</a:t>
            </a:r>
            <a:r>
              <a:rPr lang="nl-NL" altLang="nl-NL" b="1" dirty="0" err="1"/>
              <a:t>ntrapulpale</a:t>
            </a:r>
            <a:r>
              <a:rPr lang="nl-NL" altLang="nl-NL" dirty="0"/>
              <a:t> </a:t>
            </a:r>
            <a:r>
              <a:rPr lang="nl-NL" altLang="nl-NL" dirty="0" smtClean="0"/>
              <a:t>anesthesie gebruik je bij een wortelkanaalbehandeling</a:t>
            </a:r>
          </a:p>
          <a:p>
            <a:pPr marL="0" indent="0">
              <a:lnSpc>
                <a:spcPct val="80000"/>
              </a:lnSpc>
              <a:buNone/>
            </a:pPr>
            <a:r>
              <a:rPr lang="nl-NL" altLang="nl-NL" dirty="0"/>
              <a:t> </a:t>
            </a:r>
            <a:r>
              <a:rPr lang="nl-NL" altLang="nl-NL" dirty="0" smtClean="0"/>
              <a:t>                          tussen  de </a:t>
            </a:r>
            <a:r>
              <a:rPr lang="nl-NL" altLang="nl-NL" dirty="0" err="1" smtClean="0"/>
              <a:t>pulpakamer</a:t>
            </a:r>
            <a:r>
              <a:rPr lang="nl-NL" altLang="nl-NL" dirty="0" smtClean="0"/>
              <a:t> </a:t>
            </a:r>
            <a:r>
              <a:rPr lang="nl-NL" altLang="nl-NL" dirty="0"/>
              <a:t>en wortelkanalen gespoten</a:t>
            </a:r>
          </a:p>
          <a:p>
            <a:pPr>
              <a:lnSpc>
                <a:spcPct val="80000"/>
              </a:lnSpc>
              <a:buFontTx/>
              <a:buNone/>
            </a:pPr>
            <a:r>
              <a:rPr lang="nl-NL" altLang="nl-NL" dirty="0"/>
              <a:t>   </a:t>
            </a:r>
            <a:r>
              <a:rPr lang="nl-NL" altLang="nl-NL" dirty="0" smtClean="0"/>
              <a:t>			 Omdat </a:t>
            </a:r>
            <a:r>
              <a:rPr lang="nl-NL" altLang="nl-NL" dirty="0"/>
              <a:t>het ander niet is te verdoven!</a:t>
            </a:r>
          </a:p>
          <a:p>
            <a:pPr>
              <a:lnSpc>
                <a:spcPct val="80000"/>
              </a:lnSpc>
              <a:buFontTx/>
              <a:buNone/>
            </a:pPr>
            <a:r>
              <a:rPr lang="nl-NL" altLang="nl-NL" dirty="0"/>
              <a:t>    </a:t>
            </a:r>
          </a:p>
          <a:p>
            <a:endParaRPr lang="nl-NL" dirty="0"/>
          </a:p>
        </p:txBody>
      </p:sp>
      <p:pic>
        <p:nvPicPr>
          <p:cNvPr id="4" name="Afbeelding 3"/>
          <p:cNvPicPr>
            <a:picLocks noChangeAspect="1"/>
          </p:cNvPicPr>
          <p:nvPr/>
        </p:nvPicPr>
        <p:blipFill>
          <a:blip r:embed="rId2"/>
          <a:stretch>
            <a:fillRect/>
          </a:stretch>
        </p:blipFill>
        <p:spPr>
          <a:xfrm>
            <a:off x="5424896" y="2681152"/>
            <a:ext cx="2857500" cy="1600200"/>
          </a:xfrm>
          <a:prstGeom prst="rect">
            <a:avLst/>
          </a:prstGeom>
        </p:spPr>
      </p:pic>
      <p:pic>
        <p:nvPicPr>
          <p:cNvPr id="5" name="Afbeelding 4"/>
          <p:cNvPicPr>
            <a:picLocks noChangeAspect="1"/>
          </p:cNvPicPr>
          <p:nvPr/>
        </p:nvPicPr>
        <p:blipFill>
          <a:blip r:embed="rId3"/>
          <a:stretch>
            <a:fillRect/>
          </a:stretch>
        </p:blipFill>
        <p:spPr>
          <a:xfrm>
            <a:off x="9079502" y="2367092"/>
            <a:ext cx="2419350" cy="1352550"/>
          </a:xfrm>
          <a:prstGeom prst="rect">
            <a:avLst/>
          </a:prstGeom>
        </p:spPr>
      </p:pic>
    </p:spTree>
    <p:extLst>
      <p:ext uri="{BB962C8B-B14F-4D97-AF65-F5344CB8AC3E}">
        <p14:creationId xmlns:p14="http://schemas.microsoft.com/office/powerpoint/2010/main" val="2303703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anesthesie</a:t>
            </a:r>
            <a:endParaRPr lang="nl-NL" dirty="0"/>
          </a:p>
        </p:txBody>
      </p:sp>
      <p:sp>
        <p:nvSpPr>
          <p:cNvPr id="3" name="Tijdelijke aanduiding voor inhoud 2"/>
          <p:cNvSpPr>
            <a:spLocks noGrp="1"/>
          </p:cNvSpPr>
          <p:nvPr>
            <p:ph sz="quarter" idx="13"/>
          </p:nvPr>
        </p:nvSpPr>
        <p:spPr/>
        <p:txBody>
          <a:bodyPr/>
          <a:lstStyle/>
          <a:p>
            <a:r>
              <a:rPr lang="nl-NL" b="1" dirty="0" smtClean="0"/>
              <a:t>Oppervlakkige anesthesie</a:t>
            </a:r>
          </a:p>
          <a:p>
            <a:pPr marL="0" indent="0">
              <a:buNone/>
            </a:pPr>
            <a:r>
              <a:rPr lang="nl-NL" dirty="0" smtClean="0"/>
              <a:t>ZENUWUITEINDEN AAN HET LICHAAMSOPPERVLAK WORDEN VERDOOFD</a:t>
            </a:r>
          </a:p>
          <a:p>
            <a:pPr marL="0" indent="0">
              <a:buNone/>
            </a:pPr>
            <a:r>
              <a:rPr lang="nl-NL" dirty="0" smtClean="0"/>
              <a:t>DE PRIK VOEL JE NIET</a:t>
            </a:r>
          </a:p>
          <a:p>
            <a:pPr marL="0" indent="0">
              <a:buNone/>
            </a:pPr>
            <a:endParaRPr lang="nl-NL" dirty="0"/>
          </a:p>
          <a:p>
            <a:pPr marL="0" indent="0">
              <a:buNone/>
            </a:pPr>
            <a:endParaRPr lang="nl-NL" dirty="0" smtClean="0"/>
          </a:p>
          <a:p>
            <a:pPr marL="0" indent="0">
              <a:buNone/>
            </a:pPr>
            <a:endParaRPr lang="nl-NL" dirty="0"/>
          </a:p>
        </p:txBody>
      </p:sp>
      <p:pic>
        <p:nvPicPr>
          <p:cNvPr id="5" name="Afbeelding 4" descr="Wat het kiezen moeilijk maakt is dat ik niet zeker weet of ik al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433" y="618517"/>
            <a:ext cx="3190875" cy="4762500"/>
          </a:xfrm>
          <a:prstGeom prst="rect">
            <a:avLst/>
          </a:prstGeom>
        </p:spPr>
      </p:pic>
    </p:spTree>
    <p:extLst>
      <p:ext uri="{BB962C8B-B14F-4D97-AF65-F5344CB8AC3E}">
        <p14:creationId xmlns:p14="http://schemas.microsoft.com/office/powerpoint/2010/main" val="19734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anesthesie</a:t>
            </a:r>
            <a:endParaRPr lang="nl-NL" dirty="0"/>
          </a:p>
        </p:txBody>
      </p:sp>
      <p:sp>
        <p:nvSpPr>
          <p:cNvPr id="3" name="Tijdelijke aanduiding voor inhoud 2"/>
          <p:cNvSpPr>
            <a:spLocks noGrp="1"/>
          </p:cNvSpPr>
          <p:nvPr>
            <p:ph sz="quarter" idx="13"/>
          </p:nvPr>
        </p:nvSpPr>
        <p:spPr/>
        <p:txBody>
          <a:bodyPr/>
          <a:lstStyle/>
          <a:p>
            <a:r>
              <a:rPr lang="nl-NL" dirty="0" smtClean="0"/>
              <a:t>Weinig controle: Moeilijk eten en drinken</a:t>
            </a:r>
          </a:p>
          <a:p>
            <a:r>
              <a:rPr lang="nl-NL" dirty="0" smtClean="0"/>
              <a:t>Brand gevaar</a:t>
            </a:r>
          </a:p>
          <a:p>
            <a:r>
              <a:rPr lang="nl-NL" dirty="0" smtClean="0"/>
              <a:t>Zelf </a:t>
            </a:r>
            <a:r>
              <a:rPr lang="nl-NL" dirty="0" err="1" smtClean="0"/>
              <a:t>beschadigings</a:t>
            </a:r>
            <a:r>
              <a:rPr lang="nl-NL" dirty="0" smtClean="0"/>
              <a:t> gevaar: bijten, slikken</a:t>
            </a:r>
          </a:p>
          <a:p>
            <a:pPr marL="0" indent="0">
              <a:buNone/>
            </a:pPr>
            <a:endParaRPr lang="nl-NL" dirty="0"/>
          </a:p>
        </p:txBody>
      </p:sp>
      <p:pic>
        <p:nvPicPr>
          <p:cNvPr id="4" name="Afbeelding 3" descr="Signs Hazard Warning - Generic by h0us3s - A generic triangular yellow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170" y="2693245"/>
            <a:ext cx="1197157" cy="1053498"/>
          </a:xfrm>
          <a:prstGeom prst="rect">
            <a:avLst/>
          </a:prstGeom>
        </p:spPr>
      </p:pic>
    </p:spTree>
    <p:extLst>
      <p:ext uri="{BB962C8B-B14F-4D97-AF65-F5344CB8AC3E}">
        <p14:creationId xmlns:p14="http://schemas.microsoft.com/office/powerpoint/2010/main" val="1211329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Werking van lokale anesthesie</a:t>
            </a:r>
            <a:endParaRPr lang="nl-NL" dirty="0"/>
          </a:p>
        </p:txBody>
      </p:sp>
      <p:sp>
        <p:nvSpPr>
          <p:cNvPr id="3" name="Tijdelijke aanduiding voor inhoud 2"/>
          <p:cNvSpPr>
            <a:spLocks noGrp="1"/>
          </p:cNvSpPr>
          <p:nvPr>
            <p:ph sz="quarter" idx="13"/>
          </p:nvPr>
        </p:nvSpPr>
        <p:spPr/>
        <p:txBody>
          <a:bodyPr>
            <a:normAutofit lnSpcReduction="10000"/>
          </a:bodyPr>
          <a:lstStyle/>
          <a:p>
            <a:r>
              <a:rPr lang="nl-NL" dirty="0" smtClean="0"/>
              <a:t>Blokkeert zenuwgeleiding</a:t>
            </a:r>
          </a:p>
          <a:p>
            <a:r>
              <a:rPr lang="nl-NL" dirty="0" smtClean="0"/>
              <a:t>Middel moet reversibel zijn, dat is dat er na afloop van de verdoving geen enkele beschadigen of irritatie van het weefsel mag overblijven.</a:t>
            </a:r>
          </a:p>
          <a:p>
            <a:endParaRPr lang="nl-NL" dirty="0"/>
          </a:p>
          <a:p>
            <a:r>
              <a:rPr lang="nl-NL" dirty="0" err="1" smtClean="0"/>
              <a:t>Vasoconstrictor</a:t>
            </a:r>
            <a:r>
              <a:rPr lang="nl-NL" dirty="0" smtClean="0"/>
              <a:t> bepaalt werkingsduur in de verdovingsvloeistof</a:t>
            </a:r>
          </a:p>
          <a:p>
            <a:r>
              <a:rPr lang="nl-NL" dirty="0" err="1" smtClean="0"/>
              <a:t>Vasoconstrictor</a:t>
            </a:r>
            <a:r>
              <a:rPr lang="nl-NL" dirty="0" smtClean="0"/>
              <a:t> is vaak de stof adrenaline</a:t>
            </a:r>
          </a:p>
          <a:p>
            <a:r>
              <a:rPr lang="nl-NL" dirty="0" smtClean="0"/>
              <a:t>Adrenaline is bloedvaat vernauwend minder bloed doorstroming en dus langzaam in het bloed opgenomen en afgebroken</a:t>
            </a:r>
          </a:p>
          <a:p>
            <a:endParaRPr lang="nl-NL" dirty="0" smtClean="0"/>
          </a:p>
          <a:p>
            <a:endParaRPr lang="nl-NL" dirty="0"/>
          </a:p>
        </p:txBody>
      </p:sp>
    </p:spTree>
    <p:extLst>
      <p:ext uri="{BB962C8B-B14F-4D97-AF65-F5344CB8AC3E}">
        <p14:creationId xmlns:p14="http://schemas.microsoft.com/office/powerpoint/2010/main" val="250056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Geen </a:t>
            </a:r>
            <a:r>
              <a:rPr lang="nl-NL" dirty="0" err="1" smtClean="0"/>
              <a:t>adreneline</a:t>
            </a:r>
            <a:r>
              <a:rPr lang="nl-NL" dirty="0" smtClean="0"/>
              <a:t> als </a:t>
            </a:r>
            <a:r>
              <a:rPr lang="nl-NL" dirty="0" err="1" smtClean="0"/>
              <a:t>vasocontrictor</a:t>
            </a:r>
            <a:r>
              <a:rPr lang="nl-NL" dirty="0" smtClean="0"/>
              <a:t>!</a:t>
            </a:r>
            <a:endParaRPr lang="nl-NL" dirty="0"/>
          </a:p>
        </p:txBody>
      </p:sp>
      <p:sp>
        <p:nvSpPr>
          <p:cNvPr id="3" name="Tijdelijke aanduiding voor inhoud 2"/>
          <p:cNvSpPr>
            <a:spLocks noGrp="1"/>
          </p:cNvSpPr>
          <p:nvPr>
            <p:ph sz="quarter" idx="13"/>
          </p:nvPr>
        </p:nvSpPr>
        <p:spPr>
          <a:xfrm>
            <a:off x="913774" y="2367092"/>
            <a:ext cx="10363826" cy="3876954"/>
          </a:xfrm>
        </p:spPr>
        <p:txBody>
          <a:bodyPr/>
          <a:lstStyle/>
          <a:p>
            <a:r>
              <a:rPr lang="nl-NL" dirty="0" smtClean="0"/>
              <a:t>Waarom? </a:t>
            </a:r>
            <a:endParaRPr lang="nl-NL" dirty="0"/>
          </a:p>
          <a:p>
            <a:pPr marL="0" indent="0">
              <a:buNone/>
            </a:pPr>
            <a:endParaRPr lang="nl-NL" dirty="0" smtClean="0"/>
          </a:p>
          <a:p>
            <a:pPr marL="0" indent="0">
              <a:buNone/>
            </a:pPr>
            <a:r>
              <a:rPr lang="nl-NL" dirty="0" smtClean="0"/>
              <a:t>Hartactie stimulatie en bloeddruk verandert door </a:t>
            </a:r>
          </a:p>
          <a:p>
            <a:pPr marL="0" indent="0">
              <a:buNone/>
            </a:pPr>
            <a:endParaRPr lang="nl-NL" b="1" dirty="0" smtClean="0">
              <a:solidFill>
                <a:srgbClr val="FF0000"/>
              </a:solidFill>
            </a:endParaRPr>
          </a:p>
          <a:p>
            <a:pPr marL="0" indent="0">
              <a:buNone/>
            </a:pPr>
            <a:endParaRPr lang="nl-NL" b="1" dirty="0">
              <a:solidFill>
                <a:srgbClr val="FF0000"/>
              </a:solidFill>
            </a:endParaRPr>
          </a:p>
          <a:p>
            <a:pPr marL="0" indent="0">
              <a:buNone/>
            </a:pPr>
            <a:r>
              <a:rPr lang="nl-NL" b="1" dirty="0" smtClean="0">
                <a:solidFill>
                  <a:srgbClr val="FF0000"/>
                </a:solidFill>
              </a:rPr>
              <a:t>hartpatiënt dan opletten! </a:t>
            </a:r>
          </a:p>
          <a:p>
            <a:pPr marL="0" indent="0">
              <a:buNone/>
            </a:pPr>
            <a:r>
              <a:rPr lang="nl-NL" dirty="0" smtClean="0"/>
              <a:t>Gebruik bijvoorbeeld </a:t>
            </a:r>
            <a:r>
              <a:rPr lang="nl-NL" b="1" dirty="0" err="1" smtClean="0"/>
              <a:t>citanest</a:t>
            </a:r>
            <a:r>
              <a:rPr lang="nl-NL" b="1" dirty="0" smtClean="0"/>
              <a:t> zonder </a:t>
            </a:r>
            <a:r>
              <a:rPr lang="nl-NL" b="1" dirty="0" err="1" smtClean="0"/>
              <a:t>vasocontrictor</a:t>
            </a:r>
            <a:endParaRPr lang="nl-NL" b="1" dirty="0"/>
          </a:p>
        </p:txBody>
      </p:sp>
      <p:pic>
        <p:nvPicPr>
          <p:cNvPr id="4" name="Afbeelding 3" descr="Original file ‎ (3,456 × 5,184 pixels, file size: 3.6 MB, MIME type ..."/>
          <p:cNvPicPr>
            <a:picLocks noChangeAspect="1"/>
          </p:cNvPicPr>
          <p:nvPr/>
        </p:nvPicPr>
        <p:blipFill rotWithShape="1">
          <a:blip r:embed="rId2">
            <a:extLst>
              <a:ext uri="{28A0092B-C50C-407E-A947-70E740481C1C}">
                <a14:useLocalDpi xmlns:a14="http://schemas.microsoft.com/office/drawing/2010/main" val="0"/>
              </a:ext>
            </a:extLst>
          </a:blip>
          <a:srcRect r="7905" b="1524"/>
          <a:stretch/>
        </p:blipFill>
        <p:spPr>
          <a:xfrm>
            <a:off x="7393576" y="2367092"/>
            <a:ext cx="1645920" cy="2639940"/>
          </a:xfrm>
          <a:prstGeom prst="rect">
            <a:avLst/>
          </a:prstGeom>
        </p:spPr>
      </p:pic>
    </p:spTree>
    <p:extLst>
      <p:ext uri="{BB962C8B-B14F-4D97-AF65-F5344CB8AC3E}">
        <p14:creationId xmlns:p14="http://schemas.microsoft.com/office/powerpoint/2010/main" val="1811139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Toedienen lokale anesthesie</a:t>
            </a:r>
            <a:endParaRPr lang="nl-NL" dirty="0"/>
          </a:p>
        </p:txBody>
      </p:sp>
      <p:sp>
        <p:nvSpPr>
          <p:cNvPr id="3" name="Tijdelijke aanduiding voor inhoud 2"/>
          <p:cNvSpPr>
            <a:spLocks noGrp="1"/>
          </p:cNvSpPr>
          <p:nvPr>
            <p:ph sz="quarter" idx="13"/>
          </p:nvPr>
        </p:nvSpPr>
        <p:spPr>
          <a:xfrm>
            <a:off x="913774" y="2367092"/>
            <a:ext cx="10881986" cy="3424107"/>
          </a:xfrm>
        </p:spPr>
        <p:txBody>
          <a:bodyPr/>
          <a:lstStyle/>
          <a:p>
            <a:r>
              <a:rPr lang="nl-NL" dirty="0" smtClean="0"/>
              <a:t>Disposable Naalden steriel</a:t>
            </a:r>
          </a:p>
          <a:p>
            <a:r>
              <a:rPr lang="nl-NL" dirty="0" err="1" smtClean="0"/>
              <a:t>Recappen</a:t>
            </a:r>
            <a:r>
              <a:rPr lang="nl-NL" dirty="0" smtClean="0"/>
              <a:t> mag dat? Wat staat in de richtlijn infectiepreventie?</a:t>
            </a:r>
          </a:p>
          <a:p>
            <a:endParaRPr lang="nl-NL" dirty="0"/>
          </a:p>
          <a:p>
            <a:pPr marL="0" indent="0">
              <a:buNone/>
            </a:pPr>
            <a:r>
              <a:rPr lang="nl-NL" dirty="0" err="1" smtClean="0"/>
              <a:t>Aspritatie</a:t>
            </a:r>
            <a:r>
              <a:rPr lang="nl-NL" dirty="0" smtClean="0"/>
              <a:t> = zuigen</a:t>
            </a:r>
          </a:p>
          <a:p>
            <a:r>
              <a:rPr lang="nl-NL" dirty="0" smtClean="0"/>
              <a:t>Aspiratiespuit is veilig omdat je zo kunt  zuigen vocht en bloed, je ziet zo of je ook een bloedvat raakt</a:t>
            </a:r>
          </a:p>
          <a:p>
            <a:r>
              <a:rPr lang="nl-NL" dirty="0" smtClean="0"/>
              <a:t>Verdoving in de bloedbaan kan hartklachten veroorzaken</a:t>
            </a: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372448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Wanneer krijg je verdoving als patiënt toegediend?</a:t>
            </a:r>
            <a:endParaRPr lang="nl-NL" dirty="0"/>
          </a:p>
        </p:txBody>
      </p:sp>
      <p:sp>
        <p:nvSpPr>
          <p:cNvPr id="3" name="Tijdelijke aanduiding voor inhoud 2"/>
          <p:cNvSpPr>
            <a:spLocks noGrp="1"/>
          </p:cNvSpPr>
          <p:nvPr>
            <p:ph sz="quarter" idx="13"/>
          </p:nvPr>
        </p:nvSpPr>
        <p:spPr/>
        <p:txBody>
          <a:bodyPr/>
          <a:lstStyle/>
          <a:p>
            <a:r>
              <a:rPr lang="nl-NL" dirty="0" smtClean="0"/>
              <a:t>Gevolg toestand van gevoelloosheid</a:t>
            </a:r>
          </a:p>
          <a:p>
            <a:endParaRPr lang="nl-NL" dirty="0"/>
          </a:p>
          <a:p>
            <a:r>
              <a:rPr lang="nl-NL" b="1" dirty="0" smtClean="0"/>
              <a:t>Twee soorten</a:t>
            </a:r>
          </a:p>
          <a:p>
            <a:pPr marL="0" indent="0">
              <a:buNone/>
            </a:pPr>
            <a:r>
              <a:rPr lang="nl-NL" dirty="0" smtClean="0"/>
              <a:t>Lokale verdoving</a:t>
            </a:r>
          </a:p>
          <a:p>
            <a:pPr marL="0" indent="0">
              <a:buNone/>
            </a:pPr>
            <a:r>
              <a:rPr lang="nl-NL" dirty="0" smtClean="0"/>
              <a:t>Algemene anesthesie</a:t>
            </a:r>
          </a:p>
          <a:p>
            <a:endParaRPr lang="nl-NL" dirty="0"/>
          </a:p>
        </p:txBody>
      </p:sp>
      <p:pic>
        <p:nvPicPr>
          <p:cNvPr id="4" name="Afbeelding 3" descr="Studio Pluche: novembre 2013"/>
          <p:cNvPicPr>
            <a:picLocks noChangeAspect="1"/>
          </p:cNvPicPr>
          <p:nvPr/>
        </p:nvPicPr>
        <p:blipFill rotWithShape="1">
          <a:blip r:embed="rId2">
            <a:extLst>
              <a:ext uri="{28A0092B-C50C-407E-A947-70E740481C1C}">
                <a14:useLocalDpi xmlns:a14="http://schemas.microsoft.com/office/drawing/2010/main" val="0"/>
              </a:ext>
            </a:extLst>
          </a:blip>
          <a:srcRect l="32704" t="23334"/>
          <a:stretch/>
        </p:blipFill>
        <p:spPr>
          <a:xfrm>
            <a:off x="4506686" y="3474720"/>
            <a:ext cx="3845922" cy="3278777"/>
          </a:xfrm>
          <a:prstGeom prst="rect">
            <a:avLst/>
          </a:prstGeom>
        </p:spPr>
      </p:pic>
    </p:spTree>
    <p:extLst>
      <p:ext uri="{BB962C8B-B14F-4D97-AF65-F5344CB8AC3E}">
        <p14:creationId xmlns:p14="http://schemas.microsoft.com/office/powerpoint/2010/main" val="74310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Technische uitvoering</a:t>
            </a:r>
            <a:endParaRPr lang="nl-NL" dirty="0"/>
          </a:p>
        </p:txBody>
      </p:sp>
      <p:sp>
        <p:nvSpPr>
          <p:cNvPr id="3" name="Tijdelijke aanduiding voor inhoud 2"/>
          <p:cNvSpPr>
            <a:spLocks noGrp="1"/>
          </p:cNvSpPr>
          <p:nvPr>
            <p:ph sz="quarter" idx="13"/>
          </p:nvPr>
        </p:nvSpPr>
        <p:spPr/>
        <p:txBody>
          <a:bodyPr/>
          <a:lstStyle/>
          <a:p>
            <a:r>
              <a:rPr lang="nl-NL" dirty="0" smtClean="0"/>
              <a:t>Zie plaatje lesboek en lees de tekst</a:t>
            </a:r>
          </a:p>
          <a:p>
            <a:r>
              <a:rPr lang="nl-NL" dirty="0" smtClean="0"/>
              <a:t>Let op hoe je de spuit aangeeft</a:t>
            </a:r>
          </a:p>
          <a:p>
            <a:endParaRPr lang="nl-NL" dirty="0"/>
          </a:p>
        </p:txBody>
      </p:sp>
    </p:spTree>
    <p:extLst>
      <p:ext uri="{BB962C8B-B14F-4D97-AF65-F5344CB8AC3E}">
        <p14:creationId xmlns:p14="http://schemas.microsoft.com/office/powerpoint/2010/main" val="3158073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Nogmaals! Let op lesboek A &amp; P nervus</a:t>
            </a:r>
            <a:endParaRPr lang="nl-NL" dirty="0"/>
          </a:p>
        </p:txBody>
      </p:sp>
      <p:sp>
        <p:nvSpPr>
          <p:cNvPr id="3" name="Tijdelijke aanduiding voor inhoud 2"/>
          <p:cNvSpPr>
            <a:spLocks noGrp="1"/>
          </p:cNvSpPr>
          <p:nvPr>
            <p:ph sz="quarter" idx="13"/>
          </p:nvPr>
        </p:nvSpPr>
        <p:spPr>
          <a:xfrm>
            <a:off x="913774" y="1854926"/>
            <a:ext cx="10363826" cy="3936273"/>
          </a:xfrm>
        </p:spPr>
        <p:txBody>
          <a:bodyPr/>
          <a:lstStyle/>
          <a:p>
            <a:pPr>
              <a:lnSpc>
                <a:spcPct val="80000"/>
              </a:lnSpc>
            </a:pPr>
            <a:r>
              <a:rPr lang="nl-NL" altLang="nl-NL" dirty="0"/>
              <a:t>Weinig anesthesie vloeistof nodig</a:t>
            </a:r>
          </a:p>
          <a:p>
            <a:pPr>
              <a:lnSpc>
                <a:spcPct val="80000"/>
              </a:lnSpc>
            </a:pPr>
            <a:r>
              <a:rPr lang="nl-NL" altLang="nl-NL" dirty="0"/>
              <a:t>Uitschakeling: nervus </a:t>
            </a:r>
            <a:r>
              <a:rPr lang="nl-NL" altLang="nl-NL" dirty="0" err="1"/>
              <a:t>mandibularis</a:t>
            </a:r>
            <a:r>
              <a:rPr lang="nl-NL" altLang="nl-NL" dirty="0"/>
              <a:t> n V3</a:t>
            </a:r>
          </a:p>
          <a:p>
            <a:pPr>
              <a:lnSpc>
                <a:spcPct val="80000"/>
              </a:lnSpc>
            </a:pPr>
            <a:endParaRPr lang="nl-NL" altLang="nl-NL" dirty="0"/>
          </a:p>
          <a:p>
            <a:pPr>
              <a:lnSpc>
                <a:spcPct val="80000"/>
              </a:lnSpc>
            </a:pPr>
            <a:r>
              <a:rPr lang="nl-NL" altLang="nl-NL" dirty="0"/>
              <a:t>Toegediend: ter plaatse van </a:t>
            </a:r>
            <a:r>
              <a:rPr lang="nl-NL" altLang="nl-NL" dirty="0" err="1"/>
              <a:t>foramen</a:t>
            </a:r>
            <a:r>
              <a:rPr lang="nl-NL" altLang="nl-NL" dirty="0"/>
              <a:t> </a:t>
            </a:r>
            <a:r>
              <a:rPr lang="nl-NL" altLang="nl-NL" dirty="0" err="1"/>
              <a:t>mandibulae</a:t>
            </a:r>
            <a:r>
              <a:rPr lang="nl-NL" altLang="nl-NL" dirty="0"/>
              <a:t> vlak bij nervus </a:t>
            </a:r>
            <a:r>
              <a:rPr lang="nl-NL" altLang="nl-NL" dirty="0" err="1"/>
              <a:t>lingualis</a:t>
            </a:r>
            <a:r>
              <a:rPr lang="nl-NL" altLang="nl-NL" dirty="0"/>
              <a:t>= halfzijdige dove lingua en lip, achter M3, in plooi, opstijgende tak 2 cm , half leeg terug en rest bij nervus </a:t>
            </a:r>
            <a:r>
              <a:rPr lang="nl-NL" altLang="nl-NL" dirty="0" err="1"/>
              <a:t>lingualis</a:t>
            </a:r>
            <a:endParaRPr lang="nl-NL" altLang="nl-NL" dirty="0"/>
          </a:p>
          <a:p>
            <a:pPr>
              <a:lnSpc>
                <a:spcPct val="80000"/>
              </a:lnSpc>
            </a:pPr>
            <a:endParaRPr lang="nl-NL" altLang="nl-NL" dirty="0"/>
          </a:p>
          <a:p>
            <a:pPr>
              <a:lnSpc>
                <a:spcPct val="80000"/>
              </a:lnSpc>
            </a:pPr>
            <a:r>
              <a:rPr lang="nl-NL" altLang="nl-NL" dirty="0"/>
              <a:t>Extracties, </a:t>
            </a:r>
            <a:r>
              <a:rPr lang="nl-NL" altLang="nl-NL" dirty="0" err="1"/>
              <a:t>pulpabehandelingen</a:t>
            </a:r>
            <a:r>
              <a:rPr lang="nl-NL" altLang="nl-NL" dirty="0"/>
              <a:t>, preparatie </a:t>
            </a:r>
            <a:r>
              <a:rPr lang="nl-NL" altLang="nl-NL" dirty="0" err="1" smtClean="0"/>
              <a:t>elmenten</a:t>
            </a:r>
            <a:r>
              <a:rPr lang="nl-NL" altLang="nl-NL" dirty="0"/>
              <a:t> </a:t>
            </a:r>
            <a:r>
              <a:rPr lang="nl-NL" altLang="nl-NL" dirty="0" smtClean="0"/>
              <a:t>en </a:t>
            </a:r>
            <a:r>
              <a:rPr lang="nl-NL" altLang="nl-NL" dirty="0"/>
              <a:t>Operatieve ingrepen</a:t>
            </a:r>
          </a:p>
          <a:p>
            <a:pPr>
              <a:lnSpc>
                <a:spcPct val="80000"/>
              </a:lnSpc>
            </a:pPr>
            <a:r>
              <a:rPr lang="nl-NL" altLang="nl-NL" dirty="0"/>
              <a:t>Let op! drinken, spoelen, branden met anesthesie </a:t>
            </a:r>
          </a:p>
          <a:p>
            <a:endParaRPr lang="nl-NL" dirty="0"/>
          </a:p>
        </p:txBody>
      </p:sp>
    </p:spTree>
    <p:extLst>
      <p:ext uri="{BB962C8B-B14F-4D97-AF65-F5344CB8AC3E}">
        <p14:creationId xmlns:p14="http://schemas.microsoft.com/office/powerpoint/2010/main" val="826072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Wil je alvast wat meer weten?</a:t>
            </a:r>
            <a:endParaRPr lang="nl-NL" dirty="0"/>
          </a:p>
        </p:txBody>
      </p:sp>
    </p:spTree>
    <p:extLst>
      <p:ext uri="{BB962C8B-B14F-4D97-AF65-F5344CB8AC3E}">
        <p14:creationId xmlns:p14="http://schemas.microsoft.com/office/powerpoint/2010/main" val="2885545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3"/>
          </p:nvPr>
        </p:nvPicPr>
        <p:blipFill rotWithShape="1">
          <a:blip r:embed="rId2"/>
          <a:srcRect l="34936" t="35567" r="16934" b="11695"/>
          <a:stretch/>
        </p:blipFill>
        <p:spPr>
          <a:xfrm>
            <a:off x="731520" y="731519"/>
            <a:ext cx="10162904" cy="6260813"/>
          </a:xfrm>
          <a:prstGeom prst="rect">
            <a:avLst/>
          </a:prstGeom>
        </p:spPr>
      </p:pic>
    </p:spTree>
    <p:extLst>
      <p:ext uri="{BB962C8B-B14F-4D97-AF65-F5344CB8AC3E}">
        <p14:creationId xmlns:p14="http://schemas.microsoft.com/office/powerpoint/2010/main" val="81298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3"/>
          </p:nvPr>
        </p:nvPicPr>
        <p:blipFill rotWithShape="1">
          <a:blip r:embed="rId2"/>
          <a:srcRect l="34624" t="47372" r="19751" b="5873"/>
          <a:stretch/>
        </p:blipFill>
        <p:spPr>
          <a:xfrm>
            <a:off x="1003653" y="1005840"/>
            <a:ext cx="9472757" cy="5457655"/>
          </a:xfrm>
          <a:prstGeom prst="rect">
            <a:avLst/>
          </a:prstGeom>
        </p:spPr>
      </p:pic>
    </p:spTree>
    <p:extLst>
      <p:ext uri="{BB962C8B-B14F-4D97-AF65-F5344CB8AC3E}">
        <p14:creationId xmlns:p14="http://schemas.microsoft.com/office/powerpoint/2010/main" val="3420783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913774" y="796834"/>
            <a:ext cx="8217164" cy="6061166"/>
          </a:xfrm>
        </p:spPr>
        <p:txBody>
          <a:bodyPr>
            <a:normAutofit fontScale="55000" lnSpcReduction="20000"/>
          </a:bodyPr>
          <a:lstStyle/>
          <a:p>
            <a:pPr fontAlgn="base"/>
            <a:r>
              <a:rPr lang="nl-NL" b="1" dirty="0"/>
              <a:t>Belangrijke informatie die de tandarts over u moet weten</a:t>
            </a:r>
            <a:r>
              <a:rPr lang="nl-NL" b="1" dirty="0" smtClean="0"/>
              <a:t>:</a:t>
            </a:r>
          </a:p>
          <a:p>
            <a:pPr marL="0" indent="0" fontAlgn="base">
              <a:buNone/>
            </a:pPr>
            <a:r>
              <a:rPr lang="nl-NL" dirty="0"/>
              <a:t/>
            </a:r>
            <a:br>
              <a:rPr lang="nl-NL" dirty="0"/>
            </a:br>
            <a:r>
              <a:rPr lang="nl-NL" dirty="0"/>
              <a:t>In sommige situaties moet er een andere verdovingsvloeistof of een lagere dosering worden gebruikt. Het is daarom van belang dat u de tandarts hierover inlicht indien u:</a:t>
            </a:r>
          </a:p>
          <a:p>
            <a:pPr fontAlgn="base"/>
            <a:r>
              <a:rPr lang="nl-NL" dirty="0"/>
              <a:t>Onder behandeling bent van een arts of specialist.</a:t>
            </a:r>
          </a:p>
          <a:p>
            <a:pPr fontAlgn="base"/>
            <a:r>
              <a:rPr lang="nl-NL" dirty="0"/>
              <a:t>Medicijnen gebruikt.</a:t>
            </a:r>
          </a:p>
          <a:p>
            <a:pPr fontAlgn="base"/>
            <a:r>
              <a:rPr lang="nl-NL" dirty="0"/>
              <a:t>Hart- of vaatziekten hebt.</a:t>
            </a:r>
          </a:p>
          <a:p>
            <a:pPr fontAlgn="base"/>
            <a:r>
              <a:rPr lang="nl-NL" dirty="0"/>
              <a:t>Zwanger bent.</a:t>
            </a:r>
          </a:p>
          <a:p>
            <a:pPr fontAlgn="base"/>
            <a:r>
              <a:rPr lang="nl-NL" dirty="0"/>
              <a:t>Ooit een allergische reactie op tandheelkundige verdoving heeft gehad.</a:t>
            </a:r>
          </a:p>
          <a:p>
            <a:pPr marL="0" indent="0" fontAlgn="base">
              <a:buNone/>
            </a:pPr>
            <a:r>
              <a:rPr lang="nl-NL" dirty="0"/>
              <a:t>Bij zeer angstige patiënten en patiënten met een flinke ontsteking bestaat de kans dat de verdoving langere tijd nodig heeft om in te werken of helemaal niet wil werken.</a:t>
            </a:r>
          </a:p>
          <a:p>
            <a:pPr marL="0" indent="0" fontAlgn="base">
              <a:buNone/>
            </a:pPr>
            <a:endParaRPr lang="nl-NL" dirty="0"/>
          </a:p>
          <a:p>
            <a:pPr fontAlgn="base"/>
            <a:r>
              <a:rPr lang="nl-NL" b="1" dirty="0" err="1"/>
              <a:t>Veelgestelde</a:t>
            </a:r>
            <a:r>
              <a:rPr lang="nl-NL" b="1" dirty="0"/>
              <a:t> vragen</a:t>
            </a:r>
            <a:r>
              <a:rPr lang="nl-NL" dirty="0"/>
              <a:t/>
            </a:r>
            <a:br>
              <a:rPr lang="nl-NL" dirty="0"/>
            </a:br>
            <a:r>
              <a:rPr lang="nl-NL" dirty="0"/>
              <a:t>Hoe lang duurt het voordat de verdoving is ingewerkt?</a:t>
            </a:r>
            <a:br>
              <a:rPr lang="nl-NL" dirty="0"/>
            </a:br>
            <a:r>
              <a:rPr lang="nl-NL" dirty="0"/>
              <a:t>In de bovenkaak betreft het een plaatselijke verdoving, dit zal vrijwel direct werken. In de onderkaak wordt een deel van de zenuwtak verdoofd, dit duurt vaak enkele minuten.</a:t>
            </a:r>
          </a:p>
          <a:p>
            <a:pPr fontAlgn="base"/>
            <a:endParaRPr lang="nl-NL" dirty="0"/>
          </a:p>
          <a:p>
            <a:pPr fontAlgn="base"/>
            <a:r>
              <a:rPr lang="nl-NL" b="1" dirty="0"/>
              <a:t>Hoe </a:t>
            </a:r>
            <a:r>
              <a:rPr lang="nl-NL" b="1" dirty="0" smtClean="0"/>
              <a:t>lang </a:t>
            </a:r>
            <a:r>
              <a:rPr lang="nl-NL" b="1" dirty="0"/>
              <a:t>duurt het voordat de verdoving is uitgewerkt?</a:t>
            </a:r>
            <a:r>
              <a:rPr lang="nl-NL" dirty="0"/>
              <a:t/>
            </a:r>
            <a:br>
              <a:rPr lang="nl-NL" dirty="0"/>
            </a:br>
            <a:r>
              <a:rPr lang="nl-NL" dirty="0"/>
              <a:t>Gemiddeld 1,5 a 2 uur.</a:t>
            </a:r>
          </a:p>
          <a:p>
            <a:pPr fontAlgn="base"/>
            <a:endParaRPr lang="nl-NL" dirty="0"/>
          </a:p>
          <a:p>
            <a:pPr fontAlgn="base"/>
            <a:r>
              <a:rPr lang="nl-NL" b="1" dirty="0"/>
              <a:t>Werkt verdoving bij iedere patiënt even goed?</a:t>
            </a:r>
            <a:r>
              <a:rPr lang="nl-NL" dirty="0"/>
              <a:t/>
            </a:r>
            <a:br>
              <a:rPr lang="nl-NL" dirty="0"/>
            </a:br>
            <a:r>
              <a:rPr lang="nl-NL" dirty="0"/>
              <a:t>Over het algemeen wel. Bij patiënten die zeer gespannen zijn of een enorme ontsteking hebben, kan het langer duren dat de verdoving werkt of kan de verdoving helemaal niet werken. Ook bij (ex)verslaafden werkt de verdoving soms moeizaam.</a:t>
            </a:r>
          </a:p>
          <a:p>
            <a:endParaRPr lang="nl-NL" dirty="0"/>
          </a:p>
        </p:txBody>
      </p:sp>
    </p:spTree>
    <p:extLst>
      <p:ext uri="{BB962C8B-B14F-4D97-AF65-F5344CB8AC3E}">
        <p14:creationId xmlns:p14="http://schemas.microsoft.com/office/powerpoint/2010/main" val="1728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2"/>
              </a:rPr>
              <a:t>ontdek</a:t>
            </a:r>
            <a:endParaRPr lang="nl-NL" dirty="0"/>
          </a:p>
        </p:txBody>
      </p:sp>
      <p:sp>
        <p:nvSpPr>
          <p:cNvPr id="5" name="Rechthoek 4"/>
          <p:cNvSpPr/>
          <p:nvPr/>
        </p:nvSpPr>
        <p:spPr>
          <a:xfrm>
            <a:off x="2236253" y="1067872"/>
            <a:ext cx="1624163" cy="369332"/>
          </a:xfrm>
          <a:prstGeom prst="rect">
            <a:avLst/>
          </a:prstGeom>
        </p:spPr>
        <p:txBody>
          <a:bodyPr wrap="none">
            <a:spAutoFit/>
          </a:bodyPr>
          <a:lstStyle/>
          <a:p>
            <a:r>
              <a:rPr lang="nl-NL" dirty="0"/>
              <a:t>Klik op de </a:t>
            </a:r>
            <a:r>
              <a:rPr lang="nl-NL" dirty="0" smtClean="0"/>
              <a:t> </a:t>
            </a:r>
            <a:r>
              <a:rPr lang="nl-NL" dirty="0"/>
              <a:t>link </a:t>
            </a:r>
            <a:endParaRPr lang="nl-NL" dirty="0"/>
          </a:p>
        </p:txBody>
      </p:sp>
      <p:sp>
        <p:nvSpPr>
          <p:cNvPr id="6" name="Tijdelijke aanduiding voor inhoud 5"/>
          <p:cNvSpPr>
            <a:spLocks noGrp="1"/>
          </p:cNvSpPr>
          <p:nvPr>
            <p:ph sz="quarter" idx="13"/>
          </p:nvPr>
        </p:nvSpPr>
        <p:spPr/>
        <p:txBody>
          <a:bodyPr/>
          <a:lstStyle/>
          <a:p>
            <a:r>
              <a:rPr lang="nl-NL" dirty="0" smtClean="0"/>
              <a:t>Bewaar deze link om </a:t>
            </a:r>
            <a:r>
              <a:rPr lang="nl-NL" smtClean="0"/>
              <a:t>meer materialen </a:t>
            </a:r>
            <a:r>
              <a:rPr lang="nl-NL" dirty="0" smtClean="0"/>
              <a:t>en instrumentarium op te zoeken</a:t>
            </a:r>
            <a:endParaRPr lang="nl-NL" dirty="0"/>
          </a:p>
        </p:txBody>
      </p:sp>
    </p:spTree>
    <p:extLst>
      <p:ext uri="{BB962C8B-B14F-4D97-AF65-F5344CB8AC3E}">
        <p14:creationId xmlns:p14="http://schemas.microsoft.com/office/powerpoint/2010/main" val="151428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a:t>
            </a:r>
            <a:br>
              <a:rPr lang="nl-NL" dirty="0" smtClean="0"/>
            </a:br>
            <a:r>
              <a:rPr lang="nl-NL" dirty="0" smtClean="0"/>
              <a:t>samenvatting</a:t>
            </a:r>
            <a:br>
              <a:rPr lang="nl-NL" dirty="0" smtClean="0"/>
            </a:br>
            <a:r>
              <a:rPr lang="nl-NL" dirty="0" smtClean="0"/>
              <a:t>vragen</a:t>
            </a:r>
            <a:endParaRPr lang="nl-NL" dirty="0"/>
          </a:p>
        </p:txBody>
      </p:sp>
      <p:pic>
        <p:nvPicPr>
          <p:cNvPr id="4" name="Tijdelijke aanduiding voor inhoud 3" descr="Kleurplaat huiswerk maken - Afb 1355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782291" y="3372499"/>
            <a:ext cx="2625600" cy="2625600"/>
          </a:xfrm>
        </p:spPr>
      </p:pic>
    </p:spTree>
    <p:extLst>
      <p:ext uri="{BB962C8B-B14F-4D97-AF65-F5344CB8AC3E}">
        <p14:creationId xmlns:p14="http://schemas.microsoft.com/office/powerpoint/2010/main" val="279311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Algemene anesthesie</a:t>
            </a:r>
            <a:endParaRPr lang="nl-NL" dirty="0"/>
          </a:p>
        </p:txBody>
      </p:sp>
      <p:sp>
        <p:nvSpPr>
          <p:cNvPr id="3" name="Tijdelijke aanduiding voor inhoud 2"/>
          <p:cNvSpPr>
            <a:spLocks noGrp="1"/>
          </p:cNvSpPr>
          <p:nvPr>
            <p:ph sz="quarter" idx="13"/>
          </p:nvPr>
        </p:nvSpPr>
        <p:spPr>
          <a:xfrm>
            <a:off x="913774" y="2367092"/>
            <a:ext cx="10363826" cy="4099022"/>
          </a:xfrm>
        </p:spPr>
        <p:txBody>
          <a:bodyPr>
            <a:normAutofit fontScale="92500" lnSpcReduction="20000"/>
          </a:bodyPr>
          <a:lstStyle/>
          <a:p>
            <a:r>
              <a:rPr lang="nl-NL" dirty="0" smtClean="0"/>
              <a:t>Men spreekt vaak nog van narcose</a:t>
            </a:r>
          </a:p>
          <a:p>
            <a:r>
              <a:rPr lang="nl-NL" dirty="0" smtClean="0"/>
              <a:t>Patiënt niet meer bewust van wat hij meemaakt en waarneemt</a:t>
            </a:r>
          </a:p>
          <a:p>
            <a:r>
              <a:rPr lang="nl-NL" dirty="0" smtClean="0"/>
              <a:t>Wel werkt dit door in het zenuwstelsel</a:t>
            </a:r>
          </a:p>
          <a:p>
            <a:pPr marL="0" indent="0">
              <a:buNone/>
            </a:pPr>
            <a:r>
              <a:rPr lang="nl-NL" dirty="0" smtClean="0"/>
              <a:t>Reactie, bloeddrukverhoging, polsversnelling, zweten enz.</a:t>
            </a:r>
          </a:p>
          <a:p>
            <a:pPr marL="0" indent="0">
              <a:buNone/>
            </a:pPr>
            <a:endParaRPr lang="nl-NL" dirty="0"/>
          </a:p>
          <a:p>
            <a:pPr marL="0" indent="0">
              <a:buNone/>
            </a:pPr>
            <a:r>
              <a:rPr lang="nl-NL" dirty="0" smtClean="0"/>
              <a:t>Soms levensbedreigend</a:t>
            </a:r>
          </a:p>
          <a:p>
            <a:pPr marL="0" indent="0">
              <a:buNone/>
            </a:pPr>
            <a:r>
              <a:rPr lang="nl-NL" dirty="0" smtClean="0"/>
              <a:t>Herstelperiode</a:t>
            </a:r>
          </a:p>
          <a:p>
            <a:pPr marL="0" indent="0">
              <a:buNone/>
            </a:pPr>
            <a:r>
              <a:rPr lang="nl-NL" dirty="0" smtClean="0"/>
              <a:t>Onderzoek anesthesist is daarom vooraf</a:t>
            </a:r>
          </a:p>
          <a:p>
            <a:pPr marL="0" indent="0">
              <a:buNone/>
            </a:pPr>
            <a:r>
              <a:rPr lang="nl-NL" b="1" dirty="0" smtClean="0"/>
              <a:t>Premedicatie</a:t>
            </a:r>
            <a:r>
              <a:rPr lang="nl-NL" dirty="0" smtClean="0"/>
              <a:t> = toedienen van een anesthesie op maat met medicijnen </a:t>
            </a:r>
            <a:r>
              <a:rPr lang="nl-NL" dirty="0" err="1" smtClean="0"/>
              <a:t>a.d.v.</a:t>
            </a:r>
            <a:r>
              <a:rPr lang="nl-NL" dirty="0" smtClean="0"/>
              <a:t> de gezondheid</a:t>
            </a:r>
          </a:p>
          <a:p>
            <a:pPr marL="0" indent="0">
              <a:buNone/>
            </a:pPr>
            <a:endParaRPr lang="nl-NL" dirty="0" smtClean="0"/>
          </a:p>
          <a:p>
            <a:endParaRPr lang="nl-NL" dirty="0" smtClean="0"/>
          </a:p>
          <a:p>
            <a:endParaRPr lang="nl-NL" dirty="0"/>
          </a:p>
        </p:txBody>
      </p:sp>
    </p:spTree>
    <p:extLst>
      <p:ext uri="{BB962C8B-B14F-4D97-AF65-F5344CB8AC3E}">
        <p14:creationId xmlns:p14="http://schemas.microsoft.com/office/powerpoint/2010/main" val="1105791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ltLang="nl-NL" b="1" dirty="0"/>
              <a:t>Narcose(ademhaling, bloedsomloop)</a:t>
            </a:r>
            <a:r>
              <a:rPr lang="nl-NL" altLang="nl-NL" dirty="0"/>
              <a:t>, speciale THK de kaakchirurgie, ingrepen ziekenhuis anesthesist, tube via neus</a:t>
            </a:r>
            <a:br>
              <a:rPr lang="nl-NL" altLang="nl-NL" dirty="0"/>
            </a:br>
            <a:r>
              <a:rPr lang="nl-NL" altLang="nl-NL" dirty="0"/>
              <a:t/>
            </a:r>
            <a:br>
              <a:rPr lang="nl-NL" altLang="nl-NL" dirty="0"/>
            </a:br>
            <a:endParaRPr lang="nl-NL" dirty="0"/>
          </a:p>
        </p:txBody>
      </p:sp>
      <p:sp>
        <p:nvSpPr>
          <p:cNvPr id="3" name="Tijdelijke aanduiding voor inhoud 2"/>
          <p:cNvSpPr>
            <a:spLocks noGrp="1"/>
          </p:cNvSpPr>
          <p:nvPr>
            <p:ph sz="quarter" idx="13"/>
          </p:nvPr>
        </p:nvSpPr>
        <p:spPr/>
        <p:txBody>
          <a:bodyPr/>
          <a:lstStyle/>
          <a:p>
            <a:pPr>
              <a:lnSpc>
                <a:spcPct val="80000"/>
              </a:lnSpc>
              <a:buFontTx/>
              <a:buNone/>
            </a:pPr>
            <a:r>
              <a:rPr lang="nl-NL" altLang="nl-NL" dirty="0" smtClean="0"/>
              <a:t>-</a:t>
            </a:r>
            <a:r>
              <a:rPr lang="nl-NL" altLang="nl-NL" dirty="0"/>
              <a:t>Premedicatie: (1 bewust)rustiger patiënt, stabiel </a:t>
            </a:r>
            <a:r>
              <a:rPr lang="nl-NL" altLang="nl-NL" dirty="0" smtClean="0"/>
              <a:t>hartritme en niet </a:t>
            </a:r>
            <a:r>
              <a:rPr lang="nl-NL" altLang="nl-NL" dirty="0"/>
              <a:t>braken tijdens behandeling</a:t>
            </a:r>
          </a:p>
          <a:p>
            <a:pPr>
              <a:lnSpc>
                <a:spcPct val="80000"/>
              </a:lnSpc>
              <a:buFontTx/>
              <a:buNone/>
            </a:pPr>
            <a:r>
              <a:rPr lang="nl-NL" altLang="nl-NL" dirty="0"/>
              <a:t>-Excitatiestadium:(2) complicaties, ongewenste reflexen, braken, glottiskramp, verstopping </a:t>
            </a:r>
            <a:r>
              <a:rPr lang="nl-NL" altLang="nl-NL" dirty="0" err="1"/>
              <a:t>ademweg</a:t>
            </a:r>
            <a:r>
              <a:rPr lang="nl-NL" altLang="nl-NL" dirty="0"/>
              <a:t> door lingua</a:t>
            </a:r>
          </a:p>
          <a:p>
            <a:pPr>
              <a:lnSpc>
                <a:spcPct val="80000"/>
              </a:lnSpc>
              <a:buFontTx/>
              <a:buNone/>
            </a:pPr>
            <a:endParaRPr lang="nl-NL" dirty="0"/>
          </a:p>
        </p:txBody>
      </p:sp>
    </p:spTree>
    <p:extLst>
      <p:ext uri="{BB962C8B-B14F-4D97-AF65-F5344CB8AC3E}">
        <p14:creationId xmlns:p14="http://schemas.microsoft.com/office/powerpoint/2010/main" val="393646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963" y="226631"/>
            <a:ext cx="10364451" cy="1596177"/>
          </a:xfrm>
        </p:spPr>
        <p:txBody>
          <a:bodyPr/>
          <a:lstStyle/>
          <a:p>
            <a:r>
              <a:rPr lang="nl-NL" dirty="0" smtClean="0"/>
              <a:t>3 </a:t>
            </a:r>
            <a:r>
              <a:rPr lang="nl-NL" dirty="0" err="1" smtClean="0"/>
              <a:t>stadia’s</a:t>
            </a:r>
            <a:endParaRPr lang="nl-NL" dirty="0"/>
          </a:p>
        </p:txBody>
      </p:sp>
      <p:sp>
        <p:nvSpPr>
          <p:cNvPr id="3" name="Tijdelijke aanduiding voor inhoud 2"/>
          <p:cNvSpPr>
            <a:spLocks noGrp="1"/>
          </p:cNvSpPr>
          <p:nvPr>
            <p:ph sz="quarter" idx="13"/>
          </p:nvPr>
        </p:nvSpPr>
        <p:spPr>
          <a:xfrm>
            <a:off x="535912" y="2085887"/>
            <a:ext cx="7592116" cy="1705662"/>
          </a:xfrm>
        </p:spPr>
        <p:txBody>
          <a:bodyPr/>
          <a:lstStyle/>
          <a:p>
            <a:r>
              <a:rPr lang="nl-NL" dirty="0" smtClean="0"/>
              <a:t>Patiënt is nog bewust</a:t>
            </a:r>
          </a:p>
          <a:p>
            <a:r>
              <a:rPr lang="nl-NL" dirty="0" smtClean="0"/>
              <a:t>Het excitatiestadium</a:t>
            </a:r>
          </a:p>
          <a:p>
            <a:r>
              <a:rPr lang="nl-NL" dirty="0" smtClean="0"/>
              <a:t>Het chirurgische anesthesiestadium</a:t>
            </a:r>
          </a:p>
          <a:p>
            <a:endParaRPr lang="nl-NL" dirty="0"/>
          </a:p>
        </p:txBody>
      </p:sp>
      <p:pic>
        <p:nvPicPr>
          <p:cNvPr id="4" name="Afbeelding 3" descr="De 3 stappen tot een goede leerkracht Stap 1: Ken jezel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464" y="2416629"/>
            <a:ext cx="5711158" cy="3790131"/>
          </a:xfrm>
          <a:prstGeom prst="rect">
            <a:avLst/>
          </a:prstGeom>
        </p:spPr>
      </p:pic>
    </p:spTree>
    <p:extLst>
      <p:ext uri="{BB962C8B-B14F-4D97-AF65-F5344CB8AC3E}">
        <p14:creationId xmlns:p14="http://schemas.microsoft.com/office/powerpoint/2010/main" val="169435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xSaro82NWI"/>
          <p:cNvPicPr>
            <a:picLocks noRot="1" noChangeAspect="1"/>
          </p:cNvPicPr>
          <p:nvPr>
            <a:videoFile r:link="rId1"/>
          </p:nvPr>
        </p:nvPicPr>
        <p:blipFill>
          <a:blip r:embed="rId3"/>
          <a:stretch>
            <a:fillRect/>
          </a:stretch>
        </p:blipFill>
        <p:spPr>
          <a:xfrm>
            <a:off x="3849188" y="3904147"/>
            <a:ext cx="4572000" cy="2571750"/>
          </a:xfrm>
          <a:prstGeom prst="rect">
            <a:avLst/>
          </a:prstGeom>
        </p:spPr>
      </p:pic>
      <p:sp>
        <p:nvSpPr>
          <p:cNvPr id="2" name="Titel 1"/>
          <p:cNvSpPr>
            <a:spLocks noGrp="1"/>
          </p:cNvSpPr>
          <p:nvPr>
            <p:ph type="title"/>
          </p:nvPr>
        </p:nvSpPr>
        <p:spPr>
          <a:xfrm>
            <a:off x="3238963" y="226631"/>
            <a:ext cx="10364451" cy="1596177"/>
          </a:xfrm>
        </p:spPr>
        <p:txBody>
          <a:bodyPr/>
          <a:lstStyle/>
          <a:p>
            <a:r>
              <a:rPr lang="nl-NL" dirty="0" smtClean="0"/>
              <a:t>3 </a:t>
            </a:r>
            <a:r>
              <a:rPr lang="nl-NL" dirty="0" err="1" smtClean="0"/>
              <a:t>stadia’s</a:t>
            </a:r>
            <a:endParaRPr lang="nl-NL" dirty="0"/>
          </a:p>
        </p:txBody>
      </p:sp>
      <p:sp>
        <p:nvSpPr>
          <p:cNvPr id="3" name="Tijdelijke aanduiding voor inhoud 2"/>
          <p:cNvSpPr>
            <a:spLocks noGrp="1"/>
          </p:cNvSpPr>
          <p:nvPr>
            <p:ph sz="quarter" idx="13"/>
          </p:nvPr>
        </p:nvSpPr>
        <p:spPr>
          <a:xfrm>
            <a:off x="535912" y="2085887"/>
            <a:ext cx="8451334" cy="3636520"/>
          </a:xfrm>
        </p:spPr>
        <p:txBody>
          <a:bodyPr>
            <a:normAutofit/>
          </a:bodyPr>
          <a:lstStyle/>
          <a:p>
            <a:r>
              <a:rPr lang="nl-NL" dirty="0" smtClean="0"/>
              <a:t>Patiënt is nog bewust</a:t>
            </a:r>
          </a:p>
          <a:p>
            <a:r>
              <a:rPr lang="nl-NL" dirty="0" smtClean="0"/>
              <a:t>Het excitatiestadium (gevaarlijke) begin van de narcose</a:t>
            </a:r>
          </a:p>
          <a:p>
            <a:r>
              <a:rPr lang="nl-NL" dirty="0" smtClean="0"/>
              <a:t>Het chirurgische anesthesiestadium kan de operateur werken</a:t>
            </a:r>
          </a:p>
          <a:p>
            <a:endParaRPr lang="nl-NL" dirty="0"/>
          </a:p>
          <a:p>
            <a:r>
              <a:rPr lang="nl-NL" dirty="0" smtClean="0">
                <a:hlinkClick r:id="rId4"/>
              </a:rPr>
              <a:t>Film narcose</a:t>
            </a:r>
            <a:endParaRPr lang="nl-NL" dirty="0" smtClean="0"/>
          </a:p>
          <a:p>
            <a:endParaRPr lang="nl-NL" dirty="0"/>
          </a:p>
        </p:txBody>
      </p:sp>
      <p:sp>
        <p:nvSpPr>
          <p:cNvPr id="5" name="Rechthoek 4"/>
          <p:cNvSpPr/>
          <p:nvPr/>
        </p:nvSpPr>
        <p:spPr>
          <a:xfrm>
            <a:off x="6688182" y="1554480"/>
            <a:ext cx="5503818" cy="923330"/>
          </a:xfrm>
          <a:prstGeom prst="rect">
            <a:avLst/>
          </a:prstGeom>
        </p:spPr>
        <p:txBody>
          <a:bodyPr wrap="square">
            <a:spAutoFit/>
          </a:bodyPr>
          <a:lstStyle/>
          <a:p>
            <a:r>
              <a:rPr lang="nl-NL" dirty="0">
                <a:solidFill>
                  <a:srgbClr val="545454"/>
                </a:solidFill>
                <a:latin typeface="arial" panose="020B0604020202020204" pitchFamily="34" charset="0"/>
              </a:rPr>
              <a:t>Een </a:t>
            </a:r>
            <a:r>
              <a:rPr lang="nl-NL" b="1" dirty="0">
                <a:solidFill>
                  <a:srgbClr val="545454"/>
                </a:solidFill>
                <a:latin typeface="arial" panose="020B0604020202020204" pitchFamily="34" charset="0"/>
              </a:rPr>
              <a:t>excitatiestadium</a:t>
            </a:r>
            <a:r>
              <a:rPr lang="nl-NL" dirty="0">
                <a:solidFill>
                  <a:srgbClr val="545454"/>
                </a:solidFill>
                <a:latin typeface="arial" panose="020B0604020202020204" pitchFamily="34" charset="0"/>
              </a:rPr>
              <a:t> komt bij de lachgasnarcose zelden voor, de patiënten geraken meestal zeer rustig in slaap</a:t>
            </a:r>
            <a:endParaRPr lang="nl-NL" dirty="0"/>
          </a:p>
        </p:txBody>
      </p:sp>
    </p:spTree>
    <p:extLst>
      <p:ext uri="{BB962C8B-B14F-4D97-AF65-F5344CB8AC3E}">
        <p14:creationId xmlns:p14="http://schemas.microsoft.com/office/powerpoint/2010/main" val="163171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Naalden</a:t>
            </a:r>
            <a:endParaRPr lang="nl-NL" dirty="0"/>
          </a:p>
        </p:txBody>
      </p:sp>
      <p:sp>
        <p:nvSpPr>
          <p:cNvPr id="3" name="Tijdelijke aanduiding voor inhoud 2"/>
          <p:cNvSpPr>
            <a:spLocks noGrp="1"/>
          </p:cNvSpPr>
          <p:nvPr>
            <p:ph sz="quarter" idx="13"/>
          </p:nvPr>
        </p:nvSpPr>
        <p:spPr/>
        <p:txBody>
          <a:bodyPr/>
          <a:lstStyle/>
          <a:p>
            <a:endParaRPr lang="nl-NL" dirty="0"/>
          </a:p>
        </p:txBody>
      </p:sp>
    </p:spTree>
    <p:extLst>
      <p:ext uri="{BB962C8B-B14F-4D97-AF65-F5344CB8AC3E}">
        <p14:creationId xmlns:p14="http://schemas.microsoft.com/office/powerpoint/2010/main" val="328147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anesthesie</a:t>
            </a:r>
            <a:endParaRPr lang="nl-NL" dirty="0"/>
          </a:p>
        </p:txBody>
      </p:sp>
      <p:sp>
        <p:nvSpPr>
          <p:cNvPr id="3" name="Tijdelijke aanduiding voor inhoud 2"/>
          <p:cNvSpPr>
            <a:spLocks noGrp="1"/>
          </p:cNvSpPr>
          <p:nvPr>
            <p:ph sz="quarter" idx="13"/>
          </p:nvPr>
        </p:nvSpPr>
        <p:spPr/>
        <p:txBody>
          <a:bodyPr/>
          <a:lstStyle/>
          <a:p>
            <a:r>
              <a:rPr lang="nl-NL" dirty="0" err="1" smtClean="0">
                <a:solidFill>
                  <a:schemeClr val="accent1">
                    <a:lumMod val="50000"/>
                  </a:schemeClr>
                </a:solidFill>
              </a:rPr>
              <a:t>Geleidings</a:t>
            </a:r>
            <a:r>
              <a:rPr lang="nl-NL" dirty="0" smtClean="0">
                <a:solidFill>
                  <a:schemeClr val="accent1">
                    <a:lumMod val="50000"/>
                  </a:schemeClr>
                </a:solidFill>
              </a:rPr>
              <a:t> anesthesie</a:t>
            </a:r>
          </a:p>
          <a:p>
            <a:r>
              <a:rPr lang="nl-NL" dirty="0" smtClean="0">
                <a:solidFill>
                  <a:srgbClr val="00B050"/>
                </a:solidFill>
              </a:rPr>
              <a:t>Infiltratie anesthesie</a:t>
            </a:r>
          </a:p>
          <a:p>
            <a:r>
              <a:rPr lang="nl-NL" dirty="0" smtClean="0">
                <a:solidFill>
                  <a:schemeClr val="accent6">
                    <a:lumMod val="50000"/>
                  </a:schemeClr>
                </a:solidFill>
              </a:rPr>
              <a:t>Oppervlakkige anesthesie</a:t>
            </a:r>
          </a:p>
          <a:p>
            <a:endParaRPr lang="nl-NL" dirty="0"/>
          </a:p>
          <a:p>
            <a:r>
              <a:rPr lang="nl-NL" b="1" dirty="0" err="1" smtClean="0"/>
              <a:t>Foramen</a:t>
            </a:r>
            <a:r>
              <a:rPr lang="nl-NL" dirty="0" smtClean="0"/>
              <a:t> (Natuurlijke opening) </a:t>
            </a:r>
            <a:r>
              <a:rPr lang="nl-NL" dirty="0" err="1" smtClean="0"/>
              <a:t>mandibulea</a:t>
            </a:r>
            <a:r>
              <a:rPr lang="nl-NL" dirty="0" smtClean="0"/>
              <a:t> (onderkaak</a:t>
            </a:r>
            <a:endParaRPr lang="nl-NL" dirty="0"/>
          </a:p>
        </p:txBody>
      </p:sp>
      <p:pic>
        <p:nvPicPr>
          <p:cNvPr id="5" name="Afbeelding 4" descr="Wat het kiezen moeilijk maakt is dat ik niet zeker weet of ik al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725" y="1139190"/>
            <a:ext cx="3190875" cy="4762500"/>
          </a:xfrm>
          <a:prstGeom prst="rect">
            <a:avLst/>
          </a:prstGeom>
        </p:spPr>
      </p:pic>
      <p:pic>
        <p:nvPicPr>
          <p:cNvPr id="6" name="Afbeelding 5" descr="... of a human mandible, with the mandibular foramina highlighted in 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503" y="4768624"/>
            <a:ext cx="2719614" cy="2045150"/>
          </a:xfrm>
          <a:prstGeom prst="rect">
            <a:avLst/>
          </a:prstGeom>
        </p:spPr>
      </p:pic>
    </p:spTree>
    <p:extLst>
      <p:ext uri="{BB962C8B-B14F-4D97-AF65-F5344CB8AC3E}">
        <p14:creationId xmlns:p14="http://schemas.microsoft.com/office/powerpoint/2010/main" val="39194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913774" y="1515292"/>
            <a:ext cx="10363826" cy="4275908"/>
          </a:xfrm>
        </p:spPr>
        <p:txBody>
          <a:bodyPr>
            <a:normAutofit fontScale="85000" lnSpcReduction="20000"/>
          </a:bodyPr>
          <a:lstStyle/>
          <a:p>
            <a:pPr>
              <a:lnSpc>
                <a:spcPct val="90000"/>
              </a:lnSpc>
            </a:pPr>
            <a:r>
              <a:rPr lang="nl-NL" altLang="nl-NL" b="1" dirty="0"/>
              <a:t>1 geleidingsanesthesie</a:t>
            </a:r>
          </a:p>
          <a:p>
            <a:pPr>
              <a:lnSpc>
                <a:spcPct val="90000"/>
              </a:lnSpc>
            </a:pPr>
            <a:r>
              <a:rPr lang="nl-NL" altLang="nl-NL" b="1" dirty="0"/>
              <a:t>2 infiltratie anesthesie</a:t>
            </a:r>
          </a:p>
          <a:p>
            <a:pPr>
              <a:lnSpc>
                <a:spcPct val="90000"/>
              </a:lnSpc>
            </a:pPr>
            <a:r>
              <a:rPr lang="nl-NL" altLang="nl-NL" b="1" dirty="0"/>
              <a:t>3 oppervlakkige anesthesie</a:t>
            </a:r>
          </a:p>
          <a:p>
            <a:pPr>
              <a:lnSpc>
                <a:spcPct val="90000"/>
              </a:lnSpc>
            </a:pPr>
            <a:endParaRPr lang="nl-NL" altLang="nl-NL" dirty="0"/>
          </a:p>
          <a:p>
            <a:pPr marL="0" indent="0">
              <a:lnSpc>
                <a:spcPct val="90000"/>
              </a:lnSpc>
              <a:buNone/>
            </a:pPr>
            <a:r>
              <a:rPr lang="nl-NL" altLang="nl-NL" dirty="0"/>
              <a:t>1=</a:t>
            </a:r>
            <a:r>
              <a:rPr lang="nl-NL" altLang="nl-NL" dirty="0" err="1"/>
              <a:t>mandibulaire</a:t>
            </a:r>
            <a:r>
              <a:rPr lang="nl-NL" altLang="nl-NL" dirty="0"/>
              <a:t> anesthesie uitschakeling van gehele zenuwbundel </a:t>
            </a:r>
            <a:r>
              <a:rPr lang="nl-NL" altLang="nl-NL" b="1" dirty="0"/>
              <a:t>OK</a:t>
            </a:r>
          </a:p>
          <a:p>
            <a:pPr marL="0" indent="0">
              <a:lnSpc>
                <a:spcPct val="90000"/>
              </a:lnSpc>
              <a:buNone/>
            </a:pPr>
            <a:r>
              <a:rPr lang="nl-NL" altLang="nl-NL" dirty="0"/>
              <a:t>2=alleen eind zenuwtak uitgeschakeld </a:t>
            </a:r>
            <a:r>
              <a:rPr lang="nl-NL" altLang="nl-NL" b="1" dirty="0"/>
              <a:t>BK</a:t>
            </a:r>
          </a:p>
          <a:p>
            <a:pPr marL="0" indent="0">
              <a:lnSpc>
                <a:spcPct val="90000"/>
              </a:lnSpc>
              <a:buNone/>
            </a:pPr>
            <a:r>
              <a:rPr lang="nl-NL" altLang="nl-NL" dirty="0"/>
              <a:t>3=niet voelen van de prik </a:t>
            </a:r>
            <a:endParaRPr lang="nl-NL" altLang="nl-NL" dirty="0" smtClean="0"/>
          </a:p>
          <a:p>
            <a:pPr marL="0" indent="0">
              <a:lnSpc>
                <a:spcPct val="90000"/>
              </a:lnSpc>
              <a:buNone/>
            </a:pPr>
            <a:endParaRPr lang="nl-NL" altLang="nl-NL" dirty="0"/>
          </a:p>
          <a:p>
            <a:pPr marL="0" indent="0">
              <a:lnSpc>
                <a:spcPct val="90000"/>
              </a:lnSpc>
              <a:buNone/>
            </a:pPr>
            <a:r>
              <a:rPr lang="nl-NL" altLang="nl-NL" b="1" dirty="0" smtClean="0"/>
              <a:t>Dubbele </a:t>
            </a:r>
            <a:r>
              <a:rPr lang="nl-NL" altLang="nl-NL" b="1" dirty="0" err="1" smtClean="0"/>
              <a:t>mandubulaire</a:t>
            </a:r>
            <a:r>
              <a:rPr lang="nl-NL" altLang="nl-NL" b="1" dirty="0" smtClean="0"/>
              <a:t> anesthesie </a:t>
            </a:r>
            <a:r>
              <a:rPr lang="nl-NL" altLang="nl-NL" dirty="0" smtClean="0"/>
              <a:t>vermijden!</a:t>
            </a:r>
          </a:p>
          <a:p>
            <a:pPr marL="0" indent="0">
              <a:lnSpc>
                <a:spcPct val="90000"/>
              </a:lnSpc>
              <a:buNone/>
            </a:pPr>
            <a:r>
              <a:rPr lang="nl-NL" altLang="nl-NL" dirty="0" smtClean="0"/>
              <a:t>omdat dan bloed in de longen of luchtpijn terecht kan komen  of de patiënt kan stikken of braken</a:t>
            </a:r>
            <a:endParaRPr lang="nl-NL" altLang="nl-NL" dirty="0"/>
          </a:p>
          <a:p>
            <a:pPr>
              <a:lnSpc>
                <a:spcPct val="90000"/>
              </a:lnSpc>
            </a:pPr>
            <a:endParaRPr lang="nl-NL" altLang="nl-NL" dirty="0" smtClean="0"/>
          </a:p>
          <a:p>
            <a:pPr>
              <a:lnSpc>
                <a:spcPct val="90000"/>
              </a:lnSpc>
            </a:pPr>
            <a:r>
              <a:rPr lang="nl-NL" altLang="nl-NL" dirty="0" smtClean="0"/>
              <a:t>Zie plaatjes lesboek pag. 13</a:t>
            </a:r>
            <a:endParaRPr lang="nl-NL" altLang="nl-NL" dirty="0"/>
          </a:p>
          <a:p>
            <a:pPr marL="0" indent="0">
              <a:lnSpc>
                <a:spcPct val="90000"/>
              </a:lnSpc>
              <a:buNone/>
            </a:pPr>
            <a:r>
              <a:rPr lang="nl-NL" altLang="nl-NL" dirty="0"/>
              <a:t>Werking: Hoe beter doorbloed gebied hoe sneller wordt afgebroken.</a:t>
            </a:r>
          </a:p>
          <a:p>
            <a:endParaRPr lang="nl-NL" dirty="0"/>
          </a:p>
        </p:txBody>
      </p:sp>
    </p:spTree>
    <p:extLst>
      <p:ext uri="{BB962C8B-B14F-4D97-AF65-F5344CB8AC3E}">
        <p14:creationId xmlns:p14="http://schemas.microsoft.com/office/powerpoint/2010/main" val="1820395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Druppel</Template>
  <TotalTime>393</TotalTime>
  <Words>684</Words>
  <Application>Microsoft Office PowerPoint</Application>
  <PresentationFormat>Breedbeeld</PresentationFormat>
  <Paragraphs>158</Paragraphs>
  <Slides>27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Arial</vt:lpstr>
      <vt:lpstr>Tw Cen MT</vt:lpstr>
      <vt:lpstr>Druppel</vt:lpstr>
      <vt:lpstr>Mondziekten en kaakchirurgie</vt:lpstr>
      <vt:lpstr>Wanneer krijg je verdoving als patiënt toegediend?</vt:lpstr>
      <vt:lpstr>Algemene anesthesie</vt:lpstr>
      <vt:lpstr>Narcose(ademhaling, bloedsomloop), speciale THK de kaakchirurgie, ingrepen ziekenhuis anesthesist, tube via neus  </vt:lpstr>
      <vt:lpstr>3 stadia’s</vt:lpstr>
      <vt:lpstr>3 stadia’s</vt:lpstr>
      <vt:lpstr>Naalden</vt:lpstr>
      <vt:lpstr>Lokale anesthesie</vt:lpstr>
      <vt:lpstr>PowerPoint-presentatie</vt:lpstr>
      <vt:lpstr>Lokale anesthesie</vt:lpstr>
      <vt:lpstr>Lokale anesthesie</vt:lpstr>
      <vt:lpstr>Soorten spuiten</vt:lpstr>
      <vt:lpstr>Naalden?</vt:lpstr>
      <vt:lpstr>Intraligamentaire anesthesie   (Intraperiodontale)= tussen bot en het wortelcement met Peripress en de Citoject </vt:lpstr>
      <vt:lpstr>Lokale anesthesie</vt:lpstr>
      <vt:lpstr>Lokale anesthesie</vt:lpstr>
      <vt:lpstr>Werking van lokale anesthesie</vt:lpstr>
      <vt:lpstr>Geen adreneline als vasocontrictor!</vt:lpstr>
      <vt:lpstr>Toedienen lokale anesthesie</vt:lpstr>
      <vt:lpstr>Technische uitvoering</vt:lpstr>
      <vt:lpstr>Nogmaals! Let op lesboek A &amp; P nervus</vt:lpstr>
      <vt:lpstr>Wil je alvast wat meer weten?</vt:lpstr>
      <vt:lpstr>PowerPoint-presentatie</vt:lpstr>
      <vt:lpstr>PowerPoint-presentatie</vt:lpstr>
      <vt:lpstr>PowerPoint-presentatie</vt:lpstr>
      <vt:lpstr>ontdek</vt:lpstr>
      <vt:lpstr>Begrippen samenvatting vragen</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Mondziekten en kaakchirurgie</dc:title>
  <dc:creator>Jannet van den Berg</dc:creator>
  <cp:lastModifiedBy>Jannet van den Berg</cp:lastModifiedBy>
  <cp:revision>14</cp:revision>
  <dcterms:created xsi:type="dcterms:W3CDTF">2016-11-25T08:31:35Z</dcterms:created>
  <dcterms:modified xsi:type="dcterms:W3CDTF">2016-11-30T12:48:25Z</dcterms:modified>
</cp:coreProperties>
</file>